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4" r:id="rId3"/>
    <p:sldId id="267" r:id="rId4"/>
    <p:sldId id="301" r:id="rId5"/>
    <p:sldId id="302" r:id="rId6"/>
    <p:sldId id="303" r:id="rId7"/>
    <p:sldId id="306" r:id="rId8"/>
    <p:sldId id="307" r:id="rId9"/>
    <p:sldId id="304" r:id="rId10"/>
    <p:sldId id="305" r:id="rId11"/>
    <p:sldId id="308" r:id="rId12"/>
    <p:sldId id="310" r:id="rId13"/>
    <p:sldId id="311" r:id="rId14"/>
    <p:sldId id="318" r:id="rId15"/>
    <p:sldId id="315" r:id="rId16"/>
    <p:sldId id="316" r:id="rId17"/>
    <p:sldId id="317" r:id="rId18"/>
    <p:sldId id="319" r:id="rId19"/>
    <p:sldId id="320" r:id="rId20"/>
    <p:sldId id="281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82" d="100"/>
          <a:sy n="82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BF76-DDB2-452C-BD33-89918695DCBC}" type="datetimeFigureOut">
              <a:rPr lang="pt-PT" smtClean="0"/>
              <a:pPr/>
              <a:t>07/05/2020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A5D0-0048-4315-8CC6-6EB02C6060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BF76-DDB2-452C-BD33-89918695DCBC}" type="datetimeFigureOut">
              <a:rPr lang="pt-PT" smtClean="0"/>
              <a:pPr/>
              <a:t>07/05/2020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A5D0-0048-4315-8CC6-6EB02C6060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BF76-DDB2-452C-BD33-89918695DCBC}" type="datetimeFigureOut">
              <a:rPr lang="pt-PT" smtClean="0"/>
              <a:pPr/>
              <a:t>07/05/2020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A5D0-0048-4315-8CC6-6EB02C6060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BF76-DDB2-452C-BD33-89918695DCBC}" type="datetimeFigureOut">
              <a:rPr lang="pt-PT" smtClean="0"/>
              <a:pPr/>
              <a:t>07/05/2020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A5D0-0048-4315-8CC6-6EB02C6060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BF76-DDB2-452C-BD33-89918695DCBC}" type="datetimeFigureOut">
              <a:rPr lang="pt-PT" smtClean="0"/>
              <a:pPr/>
              <a:t>07/05/2020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A5D0-0048-4315-8CC6-6EB02C6060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BF76-DDB2-452C-BD33-89918695DCBC}" type="datetimeFigureOut">
              <a:rPr lang="pt-PT" smtClean="0"/>
              <a:pPr/>
              <a:t>07/05/2020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A5D0-0048-4315-8CC6-6EB02C6060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BF76-DDB2-452C-BD33-89918695DCBC}" type="datetimeFigureOut">
              <a:rPr lang="pt-PT" smtClean="0"/>
              <a:pPr/>
              <a:t>07/05/2020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A5D0-0048-4315-8CC6-6EB02C6060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BF76-DDB2-452C-BD33-89918695DCBC}" type="datetimeFigureOut">
              <a:rPr lang="pt-PT" smtClean="0"/>
              <a:pPr/>
              <a:t>07/05/2020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A5D0-0048-4315-8CC6-6EB02C6060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BF76-DDB2-452C-BD33-89918695DCBC}" type="datetimeFigureOut">
              <a:rPr lang="pt-PT" smtClean="0"/>
              <a:pPr/>
              <a:t>07/05/2020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A5D0-0048-4315-8CC6-6EB02C6060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BF76-DDB2-452C-BD33-89918695DCBC}" type="datetimeFigureOut">
              <a:rPr lang="pt-PT" smtClean="0"/>
              <a:pPr/>
              <a:t>07/05/2020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A5D0-0048-4315-8CC6-6EB02C6060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BF76-DDB2-452C-BD33-89918695DCBC}" type="datetimeFigureOut">
              <a:rPr lang="pt-PT" smtClean="0"/>
              <a:pPr/>
              <a:t>07/05/2020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A5D0-0048-4315-8CC6-6EB02C6060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5BF76-DDB2-452C-BD33-89918695DCBC}" type="datetimeFigureOut">
              <a:rPr lang="pt-PT" smtClean="0"/>
              <a:pPr/>
              <a:t>07/05/2020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A5D0-0048-4315-8CC6-6EB02C6060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1512168"/>
          </a:xfrm>
        </p:spPr>
        <p:txBody>
          <a:bodyPr>
            <a:noAutofit/>
          </a:bodyPr>
          <a:lstStyle/>
          <a:p>
            <a:r>
              <a:rPr lang="pt-PT" sz="2600" b="1" i="1" dirty="0" smtClean="0">
                <a:solidFill>
                  <a:srgbClr val="00B0F0"/>
                </a:solidFill>
                <a:latin typeface="Arial Black" pitchFamily="34" charset="0"/>
              </a:rPr>
              <a:t>ESTADO DE CALAMIDADE: UM OLHAR SOBRE AS ALTERAÇÕES LEGISLATIVAS</a:t>
            </a:r>
            <a:br>
              <a:rPr lang="pt-PT" sz="2600" b="1" i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PT" sz="2200" b="1" i="1" dirty="0" smtClean="0">
                <a:solidFill>
                  <a:srgbClr val="00B0F0"/>
                </a:solidFill>
                <a:latin typeface="Arial Black" pitchFamily="34" charset="0"/>
              </a:rPr>
              <a:t>- REGIME CONVIVIAL EM TEMPOS DE PANDEMIA -</a:t>
            </a:r>
            <a:endParaRPr lang="pt-PT" sz="22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9721" y="1844824"/>
            <a:ext cx="8192478" cy="4525963"/>
          </a:xfrm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endParaRPr lang="pt-PT" sz="2000" dirty="0" smtClean="0"/>
          </a:p>
          <a:p>
            <a:pPr algn="r">
              <a:buNone/>
            </a:pPr>
            <a:endParaRPr lang="pt-PT" sz="2000" dirty="0"/>
          </a:p>
          <a:p>
            <a:pPr algn="r">
              <a:buNone/>
            </a:pPr>
            <a:endParaRPr lang="pt-PT" sz="2000" dirty="0" smtClean="0"/>
          </a:p>
          <a:p>
            <a:pPr algn="r">
              <a:buNone/>
            </a:pPr>
            <a:endParaRPr lang="pt-PT" sz="2000" dirty="0"/>
          </a:p>
          <a:p>
            <a:pPr algn="r">
              <a:buNone/>
            </a:pPr>
            <a:endParaRPr lang="pt-PT" sz="2000" dirty="0" smtClean="0"/>
          </a:p>
          <a:p>
            <a:pPr algn="r">
              <a:buNone/>
            </a:pPr>
            <a:endParaRPr lang="pt-PT" sz="2000" dirty="0"/>
          </a:p>
          <a:p>
            <a:pPr algn="r">
              <a:buNone/>
            </a:pPr>
            <a:endParaRPr lang="pt-PT" sz="2000" dirty="0" smtClean="0"/>
          </a:p>
          <a:p>
            <a:pPr algn="r">
              <a:buNone/>
            </a:pPr>
            <a:endParaRPr lang="pt-PT" sz="2000" dirty="0"/>
          </a:p>
          <a:p>
            <a:pPr algn="r">
              <a:buNone/>
            </a:pPr>
            <a:endParaRPr lang="pt-PT" sz="2000" dirty="0" smtClean="0"/>
          </a:p>
          <a:p>
            <a:pPr algn="r">
              <a:buNone/>
            </a:pPr>
            <a:endParaRPr lang="pt-PT" sz="2000" b="1" dirty="0" smtClean="0"/>
          </a:p>
          <a:p>
            <a:pPr algn="r">
              <a:buNone/>
            </a:pPr>
            <a:endParaRPr lang="pt-PT" sz="2000" b="1" dirty="0" smtClean="0"/>
          </a:p>
          <a:p>
            <a:pPr algn="r">
              <a:buNone/>
            </a:pPr>
            <a:endParaRPr lang="pt-PT" sz="2000" b="1" dirty="0"/>
          </a:p>
          <a:p>
            <a:pPr algn="r">
              <a:buNone/>
            </a:pPr>
            <a:endParaRPr lang="pt-PT" sz="2000" b="1" dirty="0" smtClean="0"/>
          </a:p>
          <a:p>
            <a:pPr algn="r">
              <a:buNone/>
            </a:pPr>
            <a:endParaRPr lang="pt-PT" sz="2000" b="1" dirty="0" smtClean="0"/>
          </a:p>
          <a:p>
            <a:pPr algn="r">
              <a:buNone/>
            </a:pPr>
            <a:endParaRPr lang="pt-PT" sz="1900" dirty="0" smtClean="0">
              <a:latin typeface="Arial Black" panose="020B0A04020102020204" pitchFamily="34" charset="0"/>
            </a:endParaRPr>
          </a:p>
          <a:p>
            <a:pPr algn="r">
              <a:buNone/>
            </a:pPr>
            <a:endParaRPr lang="pt-PT" sz="1900" dirty="0">
              <a:latin typeface="Arial Black" panose="020B0A04020102020204" pitchFamily="34" charset="0"/>
            </a:endParaRPr>
          </a:p>
          <a:p>
            <a:pPr algn="r">
              <a:buNone/>
            </a:pPr>
            <a:endParaRPr lang="pt-PT" sz="1900" dirty="0" smtClean="0">
              <a:latin typeface="Arial Black" panose="020B0A04020102020204" pitchFamily="34" charset="0"/>
            </a:endParaRPr>
          </a:p>
          <a:p>
            <a:pPr algn="r">
              <a:buNone/>
            </a:pPr>
            <a:endParaRPr lang="pt-PT" sz="2000" dirty="0" smtClean="0">
              <a:latin typeface="Arial Black" panose="020B0A04020102020204" pitchFamily="34" charset="0"/>
            </a:endParaRPr>
          </a:p>
          <a:p>
            <a:pPr algn="r">
              <a:buNone/>
            </a:pPr>
            <a:endParaRPr lang="pt-PT" sz="2100" dirty="0" smtClean="0">
              <a:latin typeface="Arial Black" panose="020B0A04020102020204" pitchFamily="34" charset="0"/>
            </a:endParaRPr>
          </a:p>
          <a:p>
            <a:pPr algn="r">
              <a:buNone/>
            </a:pPr>
            <a:endParaRPr lang="pt-PT" sz="2100" dirty="0">
              <a:latin typeface="Arial Black" panose="020B0A04020102020204" pitchFamily="34" charset="0"/>
            </a:endParaRPr>
          </a:p>
          <a:p>
            <a:pPr algn="r">
              <a:buNone/>
            </a:pPr>
            <a:endParaRPr lang="pt-PT" sz="2100" dirty="0" smtClean="0">
              <a:latin typeface="Arial Black" panose="020B0A04020102020204" pitchFamily="34" charset="0"/>
            </a:endParaRPr>
          </a:p>
          <a:p>
            <a:pPr algn="r">
              <a:buNone/>
            </a:pPr>
            <a:endParaRPr lang="pt-PT" sz="2100" dirty="0" smtClean="0">
              <a:latin typeface="Arial Black" panose="020B0A04020102020204" pitchFamily="34" charset="0"/>
            </a:endParaRPr>
          </a:p>
          <a:p>
            <a:pPr algn="r">
              <a:buNone/>
            </a:pPr>
            <a:endParaRPr lang="pt-PT" sz="2100" dirty="0">
              <a:latin typeface="Arial Black" panose="020B0A04020102020204" pitchFamily="34" charset="0"/>
            </a:endParaRPr>
          </a:p>
          <a:p>
            <a:pPr algn="r">
              <a:buNone/>
            </a:pPr>
            <a:endParaRPr lang="pt-PT" sz="2100" dirty="0">
              <a:latin typeface="Arial Black" panose="020B0A04020102020204" pitchFamily="34" charset="0"/>
            </a:endParaRPr>
          </a:p>
          <a:p>
            <a:pPr algn="r">
              <a:buNone/>
            </a:pPr>
            <a:endParaRPr lang="pt-PT" sz="2100" dirty="0" smtClean="0">
              <a:latin typeface="Arial Black" panose="020B0A04020102020204" pitchFamily="34" charset="0"/>
            </a:endParaRPr>
          </a:p>
          <a:p>
            <a:pPr algn="r">
              <a:buNone/>
            </a:pPr>
            <a:endParaRPr lang="pt-PT" sz="2100" dirty="0">
              <a:latin typeface="Arial Black" panose="020B0A04020102020204" pitchFamily="34" charset="0"/>
            </a:endParaRPr>
          </a:p>
          <a:p>
            <a:pPr algn="r">
              <a:buNone/>
            </a:pPr>
            <a:r>
              <a:rPr lang="pt-PT" dirty="0" smtClean="0">
                <a:latin typeface="Arial Black" panose="020B0A04020102020204" pitchFamily="34" charset="0"/>
              </a:rPr>
              <a:t>  </a:t>
            </a:r>
            <a:r>
              <a:rPr lang="pt-PT" dirty="0" err="1" smtClean="0">
                <a:latin typeface="Arial Black" panose="020B0A04020102020204" pitchFamily="34" charset="0"/>
              </a:rPr>
              <a:t>Chandra</a:t>
            </a:r>
            <a:r>
              <a:rPr lang="pt-PT" dirty="0" smtClean="0">
                <a:latin typeface="Arial Black" panose="020B0A04020102020204" pitchFamily="34" charset="0"/>
              </a:rPr>
              <a:t> Gracias</a:t>
            </a:r>
          </a:p>
          <a:p>
            <a:pPr algn="r">
              <a:buNone/>
            </a:pPr>
            <a:r>
              <a:rPr lang="pt-PT" dirty="0" smtClean="0">
                <a:latin typeface="Arial Black" panose="020B0A04020102020204" pitchFamily="34" charset="0"/>
              </a:rPr>
              <a:t>8 de Maio de 2020</a:t>
            </a:r>
            <a:endParaRPr lang="pt-PT" dirty="0">
              <a:latin typeface="Arial Black" panose="020B0A040201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04864"/>
            <a:ext cx="612068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PT" sz="2500" b="1" i="1" dirty="0" smtClean="0">
                <a:solidFill>
                  <a:srgbClr val="00B0F0"/>
                </a:solidFill>
                <a:latin typeface="Arial Black" pitchFamily="34" charset="0"/>
              </a:rPr>
              <a:t>- </a:t>
            </a:r>
            <a:r>
              <a:rPr lang="pt-PT" sz="2500" b="1" i="1" dirty="0">
                <a:solidFill>
                  <a:srgbClr val="00B0F0"/>
                </a:solidFill>
                <a:latin typeface="Arial Black" pitchFamily="34" charset="0"/>
              </a:rPr>
              <a:t>REGIME CONVIVIAL EM TEMPOS DE PANDEMIA -</a:t>
            </a:r>
            <a:endParaRPr lang="pt-PT" sz="2500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232" y="1556792"/>
            <a:ext cx="2483768" cy="439248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288499"/>
            <a:ext cx="666023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700" dirty="0" smtClean="0">
                <a:latin typeface="Arial Black" panose="020B0A04020102020204" pitchFamily="34" charset="0"/>
              </a:rPr>
              <a:t> . </a:t>
            </a:r>
            <a:r>
              <a:rPr lang="pt-PT" sz="1700" dirty="0" err="1">
                <a:latin typeface="Arial Black" panose="020B0A04020102020204" pitchFamily="34" charset="0"/>
              </a:rPr>
              <a:t>Arts</a:t>
            </a:r>
            <a:r>
              <a:rPr lang="pt-PT" sz="1700" dirty="0" smtClean="0">
                <a:latin typeface="Arial Black" panose="020B0A04020102020204" pitchFamily="34" charset="0"/>
              </a:rPr>
              <a:t>. 13.º, 26.º</a:t>
            </a:r>
            <a:r>
              <a:rPr lang="pt-PT" sz="1700" dirty="0">
                <a:latin typeface="Arial Black" panose="020B0A04020102020204" pitchFamily="34" charset="0"/>
              </a:rPr>
              <a:t>, 36.º, e 67.º a 70.º da </a:t>
            </a:r>
            <a:r>
              <a:rPr lang="pt-PT" sz="1700" dirty="0" smtClean="0">
                <a:latin typeface="Arial Black" panose="020B0A04020102020204" pitchFamily="34" charset="0"/>
              </a:rPr>
              <a:t>CRP;</a:t>
            </a:r>
            <a:endParaRPr lang="pt-PT" sz="1700" dirty="0"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700" dirty="0" smtClean="0">
                <a:latin typeface="Arial Black" panose="020B0A04020102020204" pitchFamily="34" charset="0"/>
              </a:rPr>
              <a:t> . </a:t>
            </a:r>
            <a:r>
              <a:rPr lang="pt-PT" sz="1700" dirty="0" err="1" smtClean="0">
                <a:latin typeface="Arial Black" panose="020B0A04020102020204" pitchFamily="34" charset="0"/>
              </a:rPr>
              <a:t>Arts</a:t>
            </a:r>
            <a:r>
              <a:rPr lang="pt-PT" sz="1700" dirty="0" smtClean="0">
                <a:latin typeface="Arial Black" panose="020B0A04020102020204" pitchFamily="34" charset="0"/>
              </a:rPr>
              <a:t>. 3.º</a:t>
            </a:r>
            <a:r>
              <a:rPr lang="pt-PT" sz="1700" dirty="0">
                <a:latin typeface="Arial Black" panose="020B0A04020102020204" pitchFamily="34" charset="0"/>
              </a:rPr>
              <a:t>, 6.º, 9.º, 12.º e 18.º da </a:t>
            </a:r>
            <a:r>
              <a:rPr lang="pt-PT" sz="1700" dirty="0" smtClean="0">
                <a:latin typeface="Arial Black" panose="020B0A04020102020204" pitchFamily="34" charset="0"/>
              </a:rPr>
              <a:t>C. Direitos da Criança;</a:t>
            </a:r>
            <a:endParaRPr lang="pt-PT" sz="1700" dirty="0"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700" dirty="0" smtClean="0">
                <a:latin typeface="Arial Black" panose="020B0A04020102020204" pitchFamily="34" charset="0"/>
              </a:rPr>
              <a:t> . </a:t>
            </a:r>
            <a:r>
              <a:rPr lang="pt-PT" sz="1700" dirty="0" err="1" smtClean="0">
                <a:latin typeface="Arial Black" panose="020B0A04020102020204" pitchFamily="34" charset="0"/>
              </a:rPr>
              <a:t>Arts</a:t>
            </a:r>
            <a:r>
              <a:rPr lang="pt-PT" sz="1700" dirty="0" smtClean="0">
                <a:latin typeface="Arial Black" panose="020B0A04020102020204" pitchFamily="34" charset="0"/>
              </a:rPr>
              <a:t>. 1877.º, 1878.º, 1882.º, 1887.º-A, 1901.º </a:t>
            </a:r>
            <a:r>
              <a:rPr lang="pt-PT" sz="1700" dirty="0">
                <a:latin typeface="Arial Black" panose="020B0A04020102020204" pitchFamily="34" charset="0"/>
              </a:rPr>
              <a:t>a </a:t>
            </a:r>
            <a:r>
              <a:rPr lang="pt-PT" sz="1700" dirty="0" smtClean="0">
                <a:latin typeface="Arial Black" panose="020B0A04020102020204" pitchFamily="34" charset="0"/>
              </a:rPr>
              <a:t>1904.º-A, 1906.º a 1912.º, 1915.º, 1918.º, e 1919.º do CC;</a:t>
            </a:r>
            <a:endParaRPr lang="pt-PT" sz="1700" dirty="0"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700" dirty="0" smtClean="0">
                <a:latin typeface="Arial Black" panose="020B0A04020102020204" pitchFamily="34" charset="0"/>
              </a:rPr>
              <a:t> . </a:t>
            </a:r>
            <a:r>
              <a:rPr lang="pt-PT" sz="1700" dirty="0" err="1" smtClean="0">
                <a:latin typeface="Arial Black" panose="020B0A04020102020204" pitchFamily="34" charset="0"/>
              </a:rPr>
              <a:t>Arts</a:t>
            </a:r>
            <a:r>
              <a:rPr lang="pt-PT" sz="1700" dirty="0" smtClean="0">
                <a:latin typeface="Arial Black" panose="020B0A04020102020204" pitchFamily="34" charset="0"/>
              </a:rPr>
              <a:t>. 3.º, </a:t>
            </a:r>
            <a:r>
              <a:rPr lang="pt-PT" sz="1700" dirty="0" err="1" smtClean="0">
                <a:latin typeface="Arial Black" panose="020B0A04020102020204" pitchFamily="34" charset="0"/>
              </a:rPr>
              <a:t>als</a:t>
            </a:r>
            <a:r>
              <a:rPr lang="pt-PT" sz="1700" dirty="0" smtClean="0">
                <a:latin typeface="Arial Black" panose="020B0A04020102020204" pitchFamily="34" charset="0"/>
              </a:rPr>
              <a:t>. c) e l), 6.º, </a:t>
            </a:r>
            <a:r>
              <a:rPr lang="pt-PT" sz="1700" dirty="0" err="1" smtClean="0">
                <a:latin typeface="Arial Black" panose="020B0A04020102020204" pitchFamily="34" charset="0"/>
              </a:rPr>
              <a:t>als</a:t>
            </a:r>
            <a:r>
              <a:rPr lang="pt-PT" sz="1700" dirty="0" smtClean="0">
                <a:latin typeface="Arial Black" panose="020B0A04020102020204" pitchFamily="34" charset="0"/>
              </a:rPr>
              <a:t>. c) e l), 12.º, 13.º, 28.º, 35.º, e 40.º a 43.º, e 67.º do R. G. P. Tutelar Cível;</a:t>
            </a:r>
          </a:p>
          <a:p>
            <a:pPr algn="just">
              <a:lnSpc>
                <a:spcPct val="150000"/>
              </a:lnSpc>
            </a:pPr>
            <a:r>
              <a:rPr lang="pt-PT" sz="1700" dirty="0" smtClean="0">
                <a:latin typeface="Arial Black" panose="020B0A04020102020204" pitchFamily="34" charset="0"/>
              </a:rPr>
              <a:t> . </a:t>
            </a:r>
            <a:r>
              <a:rPr lang="pt-PT" sz="1700" dirty="0" err="1" smtClean="0">
                <a:latin typeface="Arial Black" panose="020B0A04020102020204" pitchFamily="34" charset="0"/>
              </a:rPr>
              <a:t>Art</a:t>
            </a:r>
            <a:r>
              <a:rPr lang="pt-PT" sz="1700" dirty="0" smtClean="0">
                <a:latin typeface="Arial Black" panose="020B0A04020102020204" pitchFamily="34" charset="0"/>
              </a:rPr>
              <a:t>. 4.º, </a:t>
            </a:r>
            <a:r>
              <a:rPr lang="pt-PT" sz="1700" dirty="0" err="1" smtClean="0">
                <a:latin typeface="Arial Black" panose="020B0A04020102020204" pitchFamily="34" charset="0"/>
              </a:rPr>
              <a:t>als</a:t>
            </a:r>
            <a:r>
              <a:rPr lang="pt-PT" sz="1700" dirty="0" smtClean="0">
                <a:latin typeface="Arial Black" panose="020B0A04020102020204" pitchFamily="34" charset="0"/>
              </a:rPr>
              <a:t>. a), g), e h), da L. P. C. Jovens em Perigo;</a:t>
            </a:r>
            <a:endParaRPr lang="pt-PT" sz="1700" dirty="0"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700" dirty="0" smtClean="0">
                <a:latin typeface="Arial Black" panose="020B0A04020102020204" pitchFamily="34" charset="0"/>
              </a:rPr>
              <a:t> . </a:t>
            </a:r>
            <a:r>
              <a:rPr lang="pt-PT" sz="1700" dirty="0" err="1" smtClean="0">
                <a:latin typeface="Arial Black" panose="020B0A04020102020204" pitchFamily="34" charset="0"/>
              </a:rPr>
              <a:t>Arts</a:t>
            </a:r>
            <a:r>
              <a:rPr lang="pt-PT" sz="1700" dirty="0" smtClean="0">
                <a:latin typeface="Arial Black" panose="020B0A04020102020204" pitchFamily="34" charset="0"/>
              </a:rPr>
              <a:t>. </a:t>
            </a:r>
            <a:r>
              <a:rPr lang="pt-PT" sz="1700" dirty="0">
                <a:latin typeface="Arial Black" panose="020B0A04020102020204" pitchFamily="34" charset="0"/>
              </a:rPr>
              <a:t>986.º a 988.º do </a:t>
            </a:r>
            <a:r>
              <a:rPr lang="pt-PT" sz="1700" dirty="0" smtClean="0">
                <a:latin typeface="Arial Black" panose="020B0A04020102020204" pitchFamily="34" charset="0"/>
              </a:rPr>
              <a:t>CPC;</a:t>
            </a:r>
            <a:endParaRPr lang="pt-PT" sz="1700" dirty="0"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700" dirty="0" smtClean="0">
                <a:latin typeface="Arial Black" panose="020B0A04020102020204" pitchFamily="34" charset="0"/>
              </a:rPr>
              <a:t> . </a:t>
            </a:r>
            <a:r>
              <a:rPr lang="pt-PT" sz="1700" dirty="0">
                <a:latin typeface="Arial Black" panose="020B0A04020102020204" pitchFamily="34" charset="0"/>
              </a:rPr>
              <a:t>Princípio 1, al. a), da Recomendação R (84) 4 sobre Responsabilidades </a:t>
            </a:r>
            <a:r>
              <a:rPr lang="pt-PT" sz="1700" dirty="0" smtClean="0">
                <a:latin typeface="Arial Black" panose="020B0A04020102020204" pitchFamily="34" charset="0"/>
              </a:rPr>
              <a:t>Parentais; </a:t>
            </a:r>
            <a:endParaRPr lang="pt-PT" sz="1700" dirty="0"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700" dirty="0" smtClean="0">
                <a:latin typeface="Arial Black" panose="020B0A04020102020204" pitchFamily="34" charset="0"/>
              </a:rPr>
              <a:t> . </a:t>
            </a:r>
            <a:r>
              <a:rPr lang="pt-PT" sz="1700" dirty="0" err="1" smtClean="0">
                <a:latin typeface="Arial Black" panose="020B0A04020102020204" pitchFamily="34" charset="0"/>
              </a:rPr>
              <a:t>Arts</a:t>
            </a:r>
            <a:r>
              <a:rPr lang="pt-PT" sz="1700" dirty="0" smtClean="0">
                <a:latin typeface="Arial Black" panose="020B0A04020102020204" pitchFamily="34" charset="0"/>
              </a:rPr>
              <a:t>. 7.º, 9.º e 24.º </a:t>
            </a:r>
            <a:r>
              <a:rPr lang="pt-PT" sz="1700" dirty="0">
                <a:latin typeface="Arial Black" panose="020B0A04020102020204" pitchFamily="34" charset="0"/>
              </a:rPr>
              <a:t>da Carta dos Direitos Fundamentais da União </a:t>
            </a:r>
            <a:r>
              <a:rPr lang="pt-PT" sz="1700" dirty="0" smtClean="0">
                <a:latin typeface="Arial Black" panose="020B0A04020102020204" pitchFamily="34" charset="0"/>
              </a:rPr>
              <a:t>Europeia;</a:t>
            </a:r>
          </a:p>
          <a:p>
            <a:pPr algn="just">
              <a:lnSpc>
                <a:spcPct val="150000"/>
              </a:lnSpc>
            </a:pPr>
            <a:r>
              <a:rPr lang="pt-PT" sz="1700" dirty="0" smtClean="0">
                <a:latin typeface="Arial Black" panose="020B0A04020102020204" pitchFamily="34" charset="0"/>
              </a:rPr>
              <a:t> . </a:t>
            </a:r>
            <a:r>
              <a:rPr lang="pt-PT" sz="1700" dirty="0" err="1" smtClean="0">
                <a:latin typeface="Arial Black" panose="020B0A04020102020204" pitchFamily="34" charset="0"/>
              </a:rPr>
              <a:t>Art</a:t>
            </a:r>
            <a:r>
              <a:rPr lang="pt-PT" sz="1700" dirty="0" smtClean="0">
                <a:latin typeface="Arial Black" panose="020B0A04020102020204" pitchFamily="34" charset="0"/>
              </a:rPr>
              <a:t>. 8.º da C. Europeia Direitos Humanos;</a:t>
            </a:r>
          </a:p>
          <a:p>
            <a:pPr algn="just">
              <a:lnSpc>
                <a:spcPct val="150000"/>
              </a:lnSpc>
            </a:pPr>
            <a:r>
              <a:rPr lang="pt-PT" sz="1700" dirty="0">
                <a:latin typeface="Arial Black" panose="020B0A04020102020204" pitchFamily="34" charset="0"/>
              </a:rPr>
              <a:t> </a:t>
            </a:r>
            <a:r>
              <a:rPr lang="pt-PT" sz="1700" dirty="0" smtClean="0">
                <a:latin typeface="Arial Black" panose="020B0A04020102020204" pitchFamily="34" charset="0"/>
              </a:rPr>
              <a:t>. Princípio 6.º da Declaração dos Direitos da Criança.</a:t>
            </a:r>
          </a:p>
          <a:p>
            <a:endParaRPr lang="pt-PT" sz="1700" dirty="0">
              <a:latin typeface="Arial Black" panose="020B0A04020102020204" pitchFamily="34" charset="0"/>
            </a:endParaRPr>
          </a:p>
          <a:p>
            <a:endParaRPr lang="pt-PT" sz="1700" dirty="0" smtClean="0">
              <a:latin typeface="Arial Black" panose="020B0A04020102020204" pitchFamily="34" charset="0"/>
            </a:endParaRPr>
          </a:p>
          <a:p>
            <a:endParaRPr lang="pt-PT" sz="1700" dirty="0">
              <a:latin typeface="Arial Black" panose="020B0A04020102020204" pitchFamily="34" charset="0"/>
            </a:endParaRPr>
          </a:p>
          <a:p>
            <a:endParaRPr lang="pt-P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3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b="1" i="1" dirty="0">
                <a:solidFill>
                  <a:srgbClr val="00B0F0"/>
                </a:solidFill>
                <a:latin typeface="Arial Black" pitchFamily="34" charset="0"/>
              </a:rPr>
              <a:t>- REGIME CONVIVIAL EM TEMPOS DE PANDEMIA -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589640" cy="46805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 smtClean="0">
                <a:latin typeface="Arial Black" panose="020B0A04020102020204" pitchFamily="34" charset="0"/>
              </a:rPr>
              <a:t>O melhor interesse da criança impõe, </a:t>
            </a:r>
            <a:r>
              <a:rPr lang="pt-PT" sz="1800" i="1" u="sng" dirty="0" smtClean="0">
                <a:latin typeface="Arial Black" panose="020B0A04020102020204" pitchFamily="34" charset="0"/>
              </a:rPr>
              <a:t>em regra</a:t>
            </a:r>
            <a:r>
              <a:rPr lang="pt-PT" sz="1800" dirty="0" smtClean="0">
                <a:latin typeface="Arial Black" panose="020B0A04020102020204" pitchFamily="34" charset="0"/>
              </a:rPr>
              <a:t>, que o exercício </a:t>
            </a:r>
            <a:r>
              <a:rPr lang="pt-PT" sz="1800" dirty="0">
                <a:latin typeface="Arial Black" panose="020B0A04020102020204" pitchFamily="34" charset="0"/>
              </a:rPr>
              <a:t>das responsabilidades parentais </a:t>
            </a:r>
            <a:r>
              <a:rPr lang="pt-PT" sz="1800" dirty="0" smtClean="0">
                <a:latin typeface="Arial Black" panose="020B0A04020102020204" pitchFamily="34" charset="0"/>
              </a:rPr>
              <a:t>deva </a:t>
            </a:r>
            <a:r>
              <a:rPr lang="pt-PT" sz="1800" dirty="0">
                <a:latin typeface="Arial Black" panose="020B0A04020102020204" pitchFamily="34" charset="0"/>
              </a:rPr>
              <a:t>ser </a:t>
            </a:r>
            <a:r>
              <a:rPr lang="pt-PT" sz="1800" dirty="0" smtClean="0">
                <a:latin typeface="Arial Black" panose="020B0A04020102020204" pitchFamily="34" charset="0"/>
              </a:rPr>
              <a:t>regulado, considerando: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>
                <a:latin typeface="Arial Black" panose="020B0A04020102020204" pitchFamily="34" charset="0"/>
              </a:rPr>
              <a:t>	</a:t>
            </a:r>
            <a:r>
              <a:rPr lang="pt-PT" sz="1800" dirty="0" smtClean="0">
                <a:latin typeface="Arial Black" panose="020B0A04020102020204" pitchFamily="34" charset="0"/>
              </a:rPr>
              <a:t>- relações pessoais, </a:t>
            </a:r>
            <a:r>
              <a:rPr lang="pt-PT" sz="1800" dirty="0" err="1" smtClean="0">
                <a:latin typeface="Arial Black" panose="020B0A04020102020204" pitchFamily="34" charset="0"/>
              </a:rPr>
              <a:t>directas</a:t>
            </a:r>
            <a:r>
              <a:rPr lang="pt-PT" sz="1800" dirty="0" smtClean="0">
                <a:latin typeface="Arial Black" panose="020B0A04020102020204" pitchFamily="34" charset="0"/>
              </a:rPr>
              <a:t>, regulares, e gratificantes com ambos os progenitores;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>
                <a:latin typeface="Arial Black" panose="020B0A04020102020204" pitchFamily="34" charset="0"/>
              </a:rPr>
              <a:t>	</a:t>
            </a:r>
            <a:r>
              <a:rPr lang="pt-PT" sz="1800" dirty="0" smtClean="0">
                <a:latin typeface="Arial Black" panose="020B0A04020102020204" pitchFamily="34" charset="0"/>
              </a:rPr>
              <a:t>- a preservação de </a:t>
            </a:r>
            <a:r>
              <a:rPr lang="pt-PT" sz="1800" dirty="0">
                <a:latin typeface="Arial Black" panose="020B0A04020102020204" pitchFamily="34" charset="0"/>
              </a:rPr>
              <a:t>relações </a:t>
            </a:r>
            <a:r>
              <a:rPr lang="pt-PT" sz="1800" dirty="0" err="1" smtClean="0">
                <a:latin typeface="Arial Black" panose="020B0A04020102020204" pitchFamily="34" charset="0"/>
              </a:rPr>
              <a:t>afectivas</a:t>
            </a:r>
            <a:r>
              <a:rPr lang="pt-PT" sz="1800" dirty="0" smtClean="0">
                <a:latin typeface="Arial Black" panose="020B0A04020102020204" pitchFamily="34" charset="0"/>
              </a:rPr>
              <a:t> estruturantes, harmoniosas, e </a:t>
            </a:r>
            <a:r>
              <a:rPr lang="pt-PT" sz="1800" dirty="0">
                <a:latin typeface="Arial Black" panose="020B0A04020102020204" pitchFamily="34" charset="0"/>
              </a:rPr>
              <a:t>de grande </a:t>
            </a:r>
            <a:r>
              <a:rPr lang="pt-PT" sz="1800" dirty="0" smtClean="0">
                <a:latin typeface="Arial Black" panose="020B0A04020102020204" pitchFamily="34" charset="0"/>
              </a:rPr>
              <a:t>significado;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>
                <a:latin typeface="Arial Black" panose="020B0A04020102020204" pitchFamily="34" charset="0"/>
              </a:rPr>
              <a:t>	</a:t>
            </a:r>
            <a:r>
              <a:rPr lang="pt-PT" sz="1800" dirty="0" smtClean="0">
                <a:latin typeface="Arial Black" panose="020B0A04020102020204" pitchFamily="34" charset="0"/>
              </a:rPr>
              <a:t>- a promoção educacional, </a:t>
            </a:r>
            <a:r>
              <a:rPr lang="pt-PT" sz="1800" dirty="0" err="1" smtClean="0">
                <a:latin typeface="Arial Black" panose="020B0A04020102020204" pitchFamily="34" charset="0"/>
              </a:rPr>
              <a:t>desenvolvimental</a:t>
            </a:r>
            <a:r>
              <a:rPr lang="pt-PT" sz="1800" dirty="0" smtClean="0">
                <a:latin typeface="Arial Black" panose="020B0A04020102020204" pitchFamily="34" charset="0"/>
              </a:rPr>
              <a:t> e relacional;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>
                <a:latin typeface="Arial Black" panose="020B0A04020102020204" pitchFamily="34" charset="0"/>
              </a:rPr>
              <a:t>	</a:t>
            </a:r>
            <a:r>
              <a:rPr lang="pt-PT" sz="1800" dirty="0" smtClean="0">
                <a:latin typeface="Arial Black" panose="020B0A04020102020204" pitchFamily="34" charset="0"/>
              </a:rPr>
              <a:t>- a continuidade das relações psicológicas profundas;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>
                <a:latin typeface="Arial Black" panose="020B0A04020102020204" pitchFamily="34" charset="0"/>
              </a:rPr>
              <a:t>	</a:t>
            </a:r>
            <a:r>
              <a:rPr lang="pt-PT" sz="1800" dirty="0" smtClean="0">
                <a:latin typeface="Arial Black" panose="020B0A04020102020204" pitchFamily="34" charset="0"/>
              </a:rPr>
              <a:t>- a manutenção de contactos com pessoas com as quais a mesma tenha ressonância </a:t>
            </a:r>
            <a:r>
              <a:rPr lang="pt-PT" sz="1800" dirty="0" err="1" smtClean="0">
                <a:latin typeface="Arial Black" panose="020B0A04020102020204" pitchFamily="34" charset="0"/>
              </a:rPr>
              <a:t>afectiva</a:t>
            </a:r>
            <a:r>
              <a:rPr lang="pt-PT" sz="1800" dirty="0" smtClean="0">
                <a:latin typeface="Arial Black" panose="020B0A04020102020204" pitchFamily="34" charset="0"/>
              </a:rPr>
              <a:t> ou emocional;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>
                <a:latin typeface="Arial Black" panose="020B0A04020102020204" pitchFamily="34" charset="0"/>
              </a:rPr>
              <a:t>	</a:t>
            </a:r>
            <a:r>
              <a:rPr lang="pt-PT" sz="1800" dirty="0" smtClean="0">
                <a:latin typeface="Arial Black" panose="020B0A04020102020204" pitchFamily="34" charset="0"/>
              </a:rPr>
              <a:t>- a integração numa dinâmica </a:t>
            </a:r>
            <a:r>
              <a:rPr lang="pt-PT" sz="1800" dirty="0">
                <a:latin typeface="Arial Black" panose="020B0A04020102020204" pitchFamily="34" charset="0"/>
              </a:rPr>
              <a:t>familiar </a:t>
            </a:r>
            <a:r>
              <a:rPr lang="pt-PT" sz="1800" dirty="0" smtClean="0">
                <a:latin typeface="Arial Black" panose="020B0A04020102020204" pitchFamily="34" charset="0"/>
              </a:rPr>
              <a:t>coesa e estável.</a:t>
            </a:r>
            <a:endParaRPr lang="pt-PT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55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pt-PT" sz="2600" b="1" i="1" dirty="0">
                <a:solidFill>
                  <a:srgbClr val="00B0F0"/>
                </a:solidFill>
                <a:latin typeface="Arial Black" pitchFamily="34" charset="0"/>
              </a:rPr>
              <a:t>- REGIME CONVIVIAL EM </a:t>
            </a:r>
            <a:r>
              <a:rPr lang="pt-PT" sz="2700" b="1" i="1" dirty="0">
                <a:solidFill>
                  <a:srgbClr val="00B0F0"/>
                </a:solidFill>
                <a:latin typeface="Arial Black" pitchFamily="34" charset="0"/>
              </a:rPr>
              <a:t>TEMPOS</a:t>
            </a:r>
            <a:r>
              <a:rPr lang="pt-PT" sz="2600" b="1" i="1" dirty="0">
                <a:solidFill>
                  <a:srgbClr val="00B0F0"/>
                </a:solidFill>
                <a:latin typeface="Arial Black" pitchFamily="34" charset="0"/>
              </a:rPr>
              <a:t> DE PANDEMIA -</a:t>
            </a:r>
            <a:endParaRPr lang="pt-PT" sz="2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824536"/>
          </a:xfrm>
        </p:spPr>
        <p:txBody>
          <a:bodyPr>
            <a:normAutofit fontScale="25000" lnSpcReduction="20000"/>
          </a:bodyPr>
          <a:lstStyle/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600" dirty="0" smtClean="0">
                <a:latin typeface="Arial Black" panose="020B0A04020102020204" pitchFamily="34" charset="0"/>
              </a:rPr>
              <a:t> </a:t>
            </a:r>
            <a:r>
              <a:rPr lang="pt-PT" sz="6800" dirty="0" smtClean="0">
                <a:latin typeface="Arial Black" panose="020B0A04020102020204" pitchFamily="34" charset="0"/>
              </a:rPr>
              <a:t>Para aferir da manutenção ou alteração do regime de contactos entre o filho e os </a:t>
            </a:r>
            <a:r>
              <a:rPr lang="pt-PT" sz="6800" dirty="0" err="1" smtClean="0">
                <a:latin typeface="Arial Black" panose="020B0A04020102020204" pitchFamily="34" charset="0"/>
              </a:rPr>
              <a:t>respectivos</a:t>
            </a:r>
            <a:r>
              <a:rPr lang="pt-PT" sz="6800" dirty="0" smtClean="0">
                <a:latin typeface="Arial Black" panose="020B0A04020102020204" pitchFamily="34" charset="0"/>
              </a:rPr>
              <a:t> progenitores, há a equacionar: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6800" dirty="0">
                <a:latin typeface="Arial Black" panose="020B0A04020102020204" pitchFamily="34" charset="0"/>
              </a:rPr>
              <a:t>	</a:t>
            </a:r>
            <a:r>
              <a:rPr lang="pt-PT" sz="6800" b="1" dirty="0" smtClean="0">
                <a:latin typeface="Arial Black" panose="020B0A04020102020204" pitchFamily="34" charset="0"/>
              </a:rPr>
              <a:t>a) </a:t>
            </a:r>
            <a:r>
              <a:rPr lang="pt-PT" sz="6800" dirty="0" smtClean="0">
                <a:latin typeface="Arial Black" panose="020B0A04020102020204" pitchFamily="34" charset="0"/>
              </a:rPr>
              <a:t>as razões de saúde pública;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6800" dirty="0">
                <a:latin typeface="Arial Black" panose="020B0A04020102020204" pitchFamily="34" charset="0"/>
              </a:rPr>
              <a:t>	</a:t>
            </a:r>
            <a:r>
              <a:rPr lang="pt-PT" sz="6800" b="1" dirty="0" smtClean="0">
                <a:latin typeface="Arial Black" panose="020B0A04020102020204" pitchFamily="34" charset="0"/>
              </a:rPr>
              <a:t>b)</a:t>
            </a:r>
            <a:r>
              <a:rPr lang="pt-PT" sz="6800" dirty="0" smtClean="0">
                <a:latin typeface="Arial Black" panose="020B0A04020102020204" pitchFamily="34" charset="0"/>
              </a:rPr>
              <a:t> a necessidade de contenção de propagação da doença;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6800" dirty="0" smtClean="0">
                <a:latin typeface="Arial Black" panose="020B0A04020102020204" pitchFamily="34" charset="0"/>
              </a:rPr>
              <a:t>	</a:t>
            </a:r>
            <a:r>
              <a:rPr lang="pt-PT" sz="6800" b="1" dirty="0" smtClean="0">
                <a:latin typeface="Arial Black" panose="020B0A04020102020204" pitchFamily="34" charset="0"/>
              </a:rPr>
              <a:t>c)</a:t>
            </a:r>
            <a:r>
              <a:rPr lang="pt-PT" sz="6800" dirty="0" smtClean="0">
                <a:latin typeface="Arial Black" panose="020B0A04020102020204" pitchFamily="34" charset="0"/>
              </a:rPr>
              <a:t> se </a:t>
            </a:r>
            <a:r>
              <a:rPr lang="pt-PT" sz="6800" dirty="0">
                <a:latin typeface="Arial Black" panose="020B0A04020102020204" pitchFamily="34" charset="0"/>
              </a:rPr>
              <a:t>a </a:t>
            </a:r>
            <a:r>
              <a:rPr lang="pt-PT" sz="6800" dirty="0" smtClean="0">
                <a:latin typeface="Arial Black" panose="020B0A04020102020204" pitchFamily="34" charset="0"/>
              </a:rPr>
              <a:t>deslocação do filho entre </a:t>
            </a:r>
            <a:r>
              <a:rPr lang="pt-PT" sz="6800" dirty="0">
                <a:latin typeface="Arial Black" panose="020B0A04020102020204" pitchFamily="34" charset="0"/>
              </a:rPr>
              <a:t>as residências dos progenitores é </a:t>
            </a:r>
            <a:r>
              <a:rPr lang="pt-PT" sz="6800" dirty="0" err="1">
                <a:latin typeface="Arial Black" panose="020B0A04020102020204" pitchFamily="34" charset="0"/>
              </a:rPr>
              <a:t>susceptível</a:t>
            </a:r>
            <a:r>
              <a:rPr lang="pt-PT" sz="6800" dirty="0">
                <a:latin typeface="Arial Black" panose="020B0A04020102020204" pitchFamily="34" charset="0"/>
              </a:rPr>
              <a:t> de aumentar o risco de exposição à </a:t>
            </a:r>
            <a:r>
              <a:rPr lang="pt-PT" sz="6800" dirty="0" smtClean="0">
                <a:latin typeface="Arial Black" panose="020B0A04020102020204" pitchFamily="34" charset="0"/>
              </a:rPr>
              <a:t>doença;</a:t>
            </a:r>
            <a:endParaRPr lang="pt-PT" sz="6800" dirty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6800" dirty="0" smtClean="0">
                <a:latin typeface="Arial Black" panose="020B0A04020102020204" pitchFamily="34" charset="0"/>
              </a:rPr>
              <a:t>	</a:t>
            </a:r>
            <a:r>
              <a:rPr lang="pt-PT" sz="6800" b="1" dirty="0" smtClean="0">
                <a:latin typeface="Arial Black" panose="020B0A04020102020204" pitchFamily="34" charset="0"/>
              </a:rPr>
              <a:t>d)</a:t>
            </a:r>
            <a:r>
              <a:rPr lang="pt-PT" sz="6800" dirty="0" smtClean="0">
                <a:latin typeface="Arial Black" panose="020B0A04020102020204" pitchFamily="34" charset="0"/>
              </a:rPr>
              <a:t> o estado </a:t>
            </a:r>
            <a:r>
              <a:rPr lang="pt-PT" sz="6800" dirty="0">
                <a:latin typeface="Arial Black" panose="020B0A04020102020204" pitchFamily="34" charset="0"/>
              </a:rPr>
              <a:t>geral de saúde </a:t>
            </a:r>
            <a:r>
              <a:rPr lang="pt-PT" sz="6800" dirty="0" smtClean="0">
                <a:latin typeface="Arial Black" panose="020B0A04020102020204" pitchFamily="34" charset="0"/>
              </a:rPr>
              <a:t>do filho, e a sua manutenção; </a:t>
            </a:r>
            <a:endParaRPr lang="pt-PT" sz="6800" dirty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6800" dirty="0" smtClean="0">
                <a:latin typeface="Arial Black" panose="020B0A04020102020204" pitchFamily="34" charset="0"/>
              </a:rPr>
              <a:t>	</a:t>
            </a:r>
            <a:r>
              <a:rPr lang="pt-PT" sz="6800" b="1" dirty="0" smtClean="0">
                <a:latin typeface="Arial Black" panose="020B0A04020102020204" pitchFamily="34" charset="0"/>
              </a:rPr>
              <a:t>e)</a:t>
            </a:r>
            <a:r>
              <a:rPr lang="pt-PT" sz="6800" dirty="0" smtClean="0">
                <a:latin typeface="Arial Black" panose="020B0A04020102020204" pitchFamily="34" charset="0"/>
              </a:rPr>
              <a:t> as necessidades dos outros membros do agregado familiar;</a:t>
            </a:r>
            <a:endParaRPr lang="pt-PT" sz="6800" dirty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6800" dirty="0" smtClean="0">
                <a:latin typeface="Arial Black" panose="020B0A04020102020204" pitchFamily="34" charset="0"/>
              </a:rPr>
              <a:t>	</a:t>
            </a:r>
            <a:r>
              <a:rPr lang="pt-PT" sz="6800" b="1" dirty="0" smtClean="0">
                <a:latin typeface="Arial Black" panose="020B0A04020102020204" pitchFamily="34" charset="0"/>
              </a:rPr>
              <a:t>f) </a:t>
            </a:r>
            <a:r>
              <a:rPr lang="pt-PT" sz="6800" dirty="0" smtClean="0">
                <a:latin typeface="Arial Black" panose="020B0A04020102020204" pitchFamily="34" charset="0"/>
              </a:rPr>
              <a:t>a existência, neste, de pessoas insertas em </a:t>
            </a:r>
            <a:r>
              <a:rPr lang="pt-PT" sz="6800" dirty="0">
                <a:latin typeface="Arial Black" panose="020B0A04020102020204" pitchFamily="34" charset="0"/>
              </a:rPr>
              <a:t>grupos de </a:t>
            </a:r>
            <a:r>
              <a:rPr lang="pt-PT" sz="6800" dirty="0" smtClean="0">
                <a:latin typeface="Arial Black" panose="020B0A04020102020204" pitchFamily="34" charset="0"/>
              </a:rPr>
              <a:t>risco;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6800" dirty="0">
                <a:latin typeface="Arial Black" panose="020B0A04020102020204" pitchFamily="34" charset="0"/>
              </a:rPr>
              <a:t>	</a:t>
            </a:r>
            <a:r>
              <a:rPr lang="pt-PT" sz="6800" b="1" dirty="0" smtClean="0">
                <a:latin typeface="Arial Black" panose="020B0A04020102020204" pitchFamily="34" charset="0"/>
              </a:rPr>
              <a:t>g)</a:t>
            </a:r>
            <a:r>
              <a:rPr lang="pt-PT" sz="6800" dirty="0" smtClean="0">
                <a:latin typeface="Arial Black" panose="020B0A04020102020204" pitchFamily="34" charset="0"/>
              </a:rPr>
              <a:t> na afirmativa, se a habitação está dotada de </a:t>
            </a:r>
            <a:r>
              <a:rPr lang="pt-PT" sz="6800" dirty="0">
                <a:latin typeface="Arial Black" panose="020B0A04020102020204" pitchFamily="34" charset="0"/>
              </a:rPr>
              <a:t>condições </a:t>
            </a:r>
            <a:r>
              <a:rPr lang="pt-PT" sz="6800" dirty="0" smtClean="0">
                <a:latin typeface="Arial Black" panose="020B0A04020102020204" pitchFamily="34" charset="0"/>
              </a:rPr>
              <a:t>que permitam assegurar o </a:t>
            </a:r>
            <a:r>
              <a:rPr lang="pt-PT" sz="6800" dirty="0" err="1" smtClean="0">
                <a:latin typeface="Arial Black" panose="020B0A04020102020204" pitchFamily="34" charset="0"/>
              </a:rPr>
              <a:t>efectivo</a:t>
            </a:r>
            <a:r>
              <a:rPr lang="pt-PT" sz="6800" dirty="0" smtClean="0">
                <a:latin typeface="Arial Black" panose="020B0A04020102020204" pitchFamily="34" charset="0"/>
              </a:rPr>
              <a:t> distanciamento </a:t>
            </a:r>
            <a:r>
              <a:rPr lang="pt-PT" sz="6800" dirty="0" err="1" smtClean="0">
                <a:latin typeface="Arial Black" panose="020B0A04020102020204" pitchFamily="34" charset="0"/>
              </a:rPr>
              <a:t>intra-familiar</a:t>
            </a:r>
            <a:r>
              <a:rPr lang="pt-PT" sz="6800" dirty="0" smtClean="0">
                <a:latin typeface="Arial Black" panose="020B0A04020102020204" pitchFamily="34" charset="0"/>
              </a:rPr>
              <a:t>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7200" dirty="0">
                <a:latin typeface="Arial Black" panose="020B0A040201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7706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5212"/>
            <a:ext cx="8229600" cy="1143000"/>
          </a:xfrm>
        </p:spPr>
        <p:txBody>
          <a:bodyPr>
            <a:normAutofit/>
          </a:bodyPr>
          <a:lstStyle/>
          <a:p>
            <a:r>
              <a:rPr lang="pt-PT" sz="2600" b="1" i="1" dirty="0">
                <a:solidFill>
                  <a:srgbClr val="00B0F0"/>
                </a:solidFill>
                <a:latin typeface="Arial Black" pitchFamily="34" charset="0"/>
              </a:rPr>
              <a:t>- REGIME CONVIVIAL EM TEMPOS DE PANDEMIA -</a:t>
            </a:r>
            <a:endParaRPr lang="pt-PT" sz="2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04204"/>
            <a:ext cx="8229600" cy="4289092"/>
          </a:xfrm>
        </p:spPr>
        <p:txBody>
          <a:bodyPr>
            <a:normAutofit fontScale="92500" lnSpcReduction="20000"/>
          </a:bodyPr>
          <a:lstStyle/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200" b="1" u="sng" dirty="0" smtClean="0">
                <a:solidFill>
                  <a:srgbClr val="66FF66"/>
                </a:solidFill>
                <a:latin typeface="Arial Black" panose="020B0A04020102020204" pitchFamily="34" charset="0"/>
              </a:rPr>
              <a:t>1)</a:t>
            </a:r>
            <a:r>
              <a:rPr lang="pt-PT" sz="2100" dirty="0" smtClean="0">
                <a:latin typeface="Arial Black" panose="020B0A04020102020204" pitchFamily="34" charset="0"/>
              </a:rPr>
              <a:t> Se </a:t>
            </a:r>
            <a:r>
              <a:rPr lang="pt-PT" sz="2100" dirty="0">
                <a:latin typeface="Arial Black" panose="020B0A04020102020204" pitchFamily="34" charset="0"/>
              </a:rPr>
              <a:t>o progenitor </a:t>
            </a:r>
            <a:r>
              <a:rPr lang="pt-PT" sz="2100" dirty="0" smtClean="0">
                <a:latin typeface="Arial Black" panose="020B0A04020102020204" pitchFamily="34" charset="0"/>
              </a:rPr>
              <a:t>(ou seu convivente) com </a:t>
            </a:r>
            <a:r>
              <a:rPr lang="pt-PT" sz="2100" dirty="0">
                <a:latin typeface="Arial Black" panose="020B0A04020102020204" pitchFamily="34" charset="0"/>
              </a:rPr>
              <a:t>quem </a:t>
            </a:r>
            <a:r>
              <a:rPr lang="pt-PT" sz="2100" dirty="0" smtClean="0">
                <a:latin typeface="Arial Black" panose="020B0A04020102020204" pitchFamily="34" charset="0"/>
              </a:rPr>
              <a:t>o filho reside habitualmente ficar </a:t>
            </a:r>
            <a:r>
              <a:rPr lang="pt-PT" sz="2100" dirty="0">
                <a:latin typeface="Arial Black" panose="020B0A04020102020204" pitchFamily="34" charset="0"/>
              </a:rPr>
              <a:t>sujeito à medida </a:t>
            </a:r>
            <a:r>
              <a:rPr lang="pt-PT" sz="2100" dirty="0" smtClean="0">
                <a:latin typeface="Arial Black" panose="020B0A04020102020204" pitchFamily="34" charset="0"/>
              </a:rPr>
              <a:t>de confinamento </a:t>
            </a:r>
            <a:r>
              <a:rPr lang="pt-PT" sz="2100" dirty="0">
                <a:latin typeface="Arial Black" panose="020B0A04020102020204" pitchFamily="34" charset="0"/>
              </a:rPr>
              <a:t>obrigatório, </a:t>
            </a:r>
            <a:r>
              <a:rPr lang="pt-PT" sz="2100" dirty="0" smtClean="0">
                <a:latin typeface="Arial Black" panose="020B0A04020102020204" pitchFamily="34" charset="0"/>
              </a:rPr>
              <a:t>ao especial dever de </a:t>
            </a:r>
            <a:r>
              <a:rPr lang="pt-PT" sz="2100" dirty="0" err="1" smtClean="0">
                <a:latin typeface="Arial Black" panose="020B0A04020102020204" pitchFamily="34" charset="0"/>
              </a:rPr>
              <a:t>protecção</a:t>
            </a:r>
            <a:r>
              <a:rPr lang="pt-PT" sz="2100" dirty="0" smtClean="0">
                <a:latin typeface="Arial Black" panose="020B0A04020102020204" pitchFamily="34" charset="0"/>
              </a:rPr>
              <a:t>, ou exercer profissão que acarrete um risco acrescido de exposição à doença, o filho deverá passar a </a:t>
            </a:r>
            <a:r>
              <a:rPr lang="pt-PT" sz="2100" dirty="0">
                <a:latin typeface="Arial Black" panose="020B0A04020102020204" pitchFamily="34" charset="0"/>
              </a:rPr>
              <a:t>residir junto do outro progenitor, </a:t>
            </a:r>
            <a:r>
              <a:rPr lang="pt-PT" sz="2100" dirty="0" smtClean="0">
                <a:latin typeface="Arial Black" panose="020B0A04020102020204" pitchFamily="34" charset="0"/>
              </a:rPr>
              <a:t>se este reunir as </a:t>
            </a:r>
            <a:r>
              <a:rPr lang="pt-PT" sz="2100" dirty="0">
                <a:latin typeface="Arial Black" panose="020B0A04020102020204" pitchFamily="34" charset="0"/>
              </a:rPr>
              <a:t>condições necessárias para </a:t>
            </a:r>
            <a:r>
              <a:rPr lang="pt-PT" sz="2100" dirty="0" smtClean="0">
                <a:latin typeface="Arial Black" panose="020B0A04020102020204" pitchFamily="34" charset="0"/>
              </a:rPr>
              <a:t>tanto (de ocupação profissional, de saúde, habitacionais, não seja </a:t>
            </a:r>
            <a:r>
              <a:rPr lang="pt-PT" sz="2100" dirty="0" err="1" smtClean="0">
                <a:latin typeface="Arial Black" panose="020B0A04020102020204" pitchFamily="34" charset="0"/>
              </a:rPr>
              <a:t>demissivo</a:t>
            </a:r>
            <a:r>
              <a:rPr lang="pt-PT" sz="2100" dirty="0" smtClean="0">
                <a:latin typeface="Arial Black" panose="020B0A04020102020204" pitchFamily="34" charset="0"/>
              </a:rPr>
              <a:t> ou agressor); na negativa, e de preferência, ficará a residir junto </a:t>
            </a:r>
            <a:r>
              <a:rPr lang="pt-PT" sz="2100" dirty="0">
                <a:latin typeface="Arial Black" panose="020B0A04020102020204" pitchFamily="34" charset="0"/>
              </a:rPr>
              <a:t>de </a:t>
            </a:r>
            <a:r>
              <a:rPr lang="pt-PT" sz="2100" dirty="0" smtClean="0">
                <a:latin typeface="Arial Black" panose="020B0A04020102020204" pitchFamily="34" charset="0"/>
              </a:rPr>
              <a:t>terceira pessoa.</a:t>
            </a:r>
            <a:endParaRPr lang="pt-PT" sz="2100" dirty="0">
              <a:latin typeface="Arial Black" panose="020B0A04020102020204" pitchFamily="34" charset="0"/>
            </a:endParaRPr>
          </a:p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900" dirty="0" smtClean="0">
                <a:latin typeface="Arial Black" panose="020B0A04020102020204" pitchFamily="34" charset="0"/>
              </a:rPr>
              <a:t>Esta Providência Tutelar Cível tem natureza urgente, a decretar ainda que provisoriamente (</a:t>
            </a:r>
            <a:r>
              <a:rPr lang="pt-PT" sz="1900" dirty="0" err="1" smtClean="0">
                <a:latin typeface="Arial Black" panose="020B0A04020102020204" pitchFamily="34" charset="0"/>
              </a:rPr>
              <a:t>arts</a:t>
            </a:r>
            <a:r>
              <a:rPr lang="pt-PT" sz="1900" dirty="0" smtClean="0">
                <a:latin typeface="Arial Black" panose="020B0A04020102020204" pitchFamily="34" charset="0"/>
              </a:rPr>
              <a:t>. 13.º e 28.º do RGPTC).  </a:t>
            </a:r>
            <a:endParaRPr lang="pt-PT" sz="1900" dirty="0">
              <a:latin typeface="Arial Black" panose="020B0A040201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836712"/>
            <a:ext cx="1475656" cy="96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3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600" b="1" i="1" dirty="0">
                <a:solidFill>
                  <a:srgbClr val="00B0F0"/>
                </a:solidFill>
                <a:latin typeface="Arial Black" pitchFamily="34" charset="0"/>
              </a:rPr>
              <a:t>- REGIME CONVIVIAL EM TEMPOS DE PANDEMIA -</a:t>
            </a:r>
            <a:endParaRPr lang="pt-PT" sz="2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36517"/>
          </a:xfrm>
        </p:spPr>
        <p:txBody>
          <a:bodyPr>
            <a:normAutofit fontScale="92500"/>
          </a:bodyPr>
          <a:lstStyle/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b="1" u="sng" dirty="0" smtClean="0">
                <a:solidFill>
                  <a:srgbClr val="66FF66"/>
                </a:solidFill>
                <a:latin typeface="Arial Black" panose="020B0A04020102020204" pitchFamily="34" charset="0"/>
              </a:rPr>
              <a:t>2)</a:t>
            </a:r>
            <a:r>
              <a:rPr lang="pt-PT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PT" sz="1800" dirty="0" smtClean="0">
                <a:latin typeface="Arial Black" panose="020B0A04020102020204" pitchFamily="34" charset="0"/>
              </a:rPr>
              <a:t>No caso da residência partilhada, nada obsta a que a mesma prossiga, impondo-se aos progenitores um especial dever de </a:t>
            </a:r>
            <a:r>
              <a:rPr lang="pt-PT" sz="1800" dirty="0" err="1" smtClean="0">
                <a:latin typeface="Arial Black" panose="020B0A04020102020204" pitchFamily="34" charset="0"/>
              </a:rPr>
              <a:t>protecção</a:t>
            </a:r>
            <a:r>
              <a:rPr lang="pt-PT" sz="1800" dirty="0" smtClean="0">
                <a:latin typeface="Arial Black" panose="020B0A04020102020204" pitchFamily="34" charset="0"/>
              </a:rPr>
              <a:t>, cuidado e bom senso, na transição entre as residências, evitando os transporte públicos, e avisando-se reciprocamente de qualquer sintomatologia evidenciada pelo filho comum, por cada um dos próprios, ou por quem consigo conviva, dever esse tanto maior quanto mais tenra for a idade do filho. </a:t>
            </a:r>
          </a:p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 smtClean="0">
                <a:latin typeface="Arial Black" panose="020B0A04020102020204" pitchFamily="34" charset="0"/>
              </a:rPr>
              <a:t>No caso de se verificar uma das circunstâncias elencadas em </a:t>
            </a:r>
            <a:r>
              <a:rPr lang="pt-PT" sz="2200" b="1" u="sng" dirty="0" smtClean="0">
                <a:solidFill>
                  <a:srgbClr val="66FF66"/>
                </a:solidFill>
                <a:latin typeface="Arial Black" panose="020B0A04020102020204" pitchFamily="34" charset="0"/>
              </a:rPr>
              <a:t>1)</a:t>
            </a:r>
            <a:r>
              <a:rPr lang="pt-PT" sz="1800" dirty="0" smtClean="0">
                <a:latin typeface="Arial Black" panose="020B0A04020102020204" pitchFamily="34" charset="0"/>
              </a:rPr>
              <a:t>, deve ser imediatamente suspenso o regime da residência partilhada. </a:t>
            </a: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4031292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i="1" dirty="0">
                <a:solidFill>
                  <a:srgbClr val="00B0F0"/>
                </a:solidFill>
                <a:latin typeface="Arial Black" pitchFamily="34" charset="0"/>
              </a:rPr>
              <a:t>- REGIME CONVIVIAL EM TEMPOS DE PANDEMIA -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>
            <a:noAutofit/>
          </a:bodyPr>
          <a:lstStyle/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u="sng" dirty="0" smtClean="0">
                <a:solidFill>
                  <a:srgbClr val="66FF66"/>
                </a:solidFill>
                <a:latin typeface="Arial Black" panose="020B0A04020102020204" pitchFamily="34" charset="0"/>
              </a:rPr>
              <a:t>3)</a:t>
            </a:r>
            <a:r>
              <a:rPr lang="pt-PT" sz="2000" dirty="0" smtClean="0">
                <a:latin typeface="Arial Black" panose="020B0A04020102020204" pitchFamily="34" charset="0"/>
              </a:rPr>
              <a:t> Quanto aos convívios de curta duração (uma pernoita/uma </a:t>
            </a:r>
            <a:r>
              <a:rPr lang="pt-PT" sz="2000" dirty="0">
                <a:latin typeface="Arial Black" panose="020B0A04020102020204" pitchFamily="34" charset="0"/>
              </a:rPr>
              <a:t>refeição</a:t>
            </a:r>
            <a:r>
              <a:rPr lang="pt-PT" sz="2000" dirty="0" smtClean="0">
                <a:latin typeface="Arial Black" panose="020B0A04020102020204" pitchFamily="34" charset="0"/>
              </a:rPr>
              <a:t>), para além das exclusões referidas em </a:t>
            </a:r>
            <a:r>
              <a:rPr lang="pt-PT" sz="2000" b="1" u="sng" dirty="0" smtClean="0">
                <a:solidFill>
                  <a:srgbClr val="66FF66"/>
                </a:solidFill>
                <a:latin typeface="Arial Black" panose="020B0A04020102020204" pitchFamily="34" charset="0"/>
              </a:rPr>
              <a:t>1)</a:t>
            </a:r>
            <a:r>
              <a:rPr lang="pt-PT" sz="2000" dirty="0" smtClean="0">
                <a:latin typeface="Arial Black" panose="020B0A04020102020204" pitchFamily="34" charset="0"/>
              </a:rPr>
              <a:t>, deve atender-se aos seguintes </a:t>
            </a:r>
            <a:r>
              <a:rPr lang="pt-PT" sz="2000" dirty="0" err="1" smtClean="0">
                <a:latin typeface="Arial Black" panose="020B0A04020102020204" pitchFamily="34" charset="0"/>
              </a:rPr>
              <a:t>factores</a:t>
            </a:r>
            <a:r>
              <a:rPr lang="pt-PT" sz="2000" dirty="0" smtClean="0">
                <a:latin typeface="Arial Black" panose="020B0A04020102020204" pitchFamily="34" charset="0"/>
              </a:rPr>
              <a:t>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dirty="0" smtClean="0">
                <a:latin typeface="Arial Black" panose="020B0A04020102020204" pitchFamily="34" charset="0"/>
              </a:rPr>
              <a:t>	- idade </a:t>
            </a:r>
            <a:r>
              <a:rPr lang="pt-PT" sz="2000" dirty="0" smtClean="0">
                <a:latin typeface="Arial Black" panose="020B0A04020102020204" pitchFamily="34" charset="0"/>
              </a:rPr>
              <a:t>e estado de saúde do </a:t>
            </a:r>
            <a:r>
              <a:rPr lang="pt-PT" sz="2000" dirty="0" smtClean="0">
                <a:latin typeface="Arial Black" panose="020B0A04020102020204" pitchFamily="34" charset="0"/>
              </a:rPr>
              <a:t>filho,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dirty="0" smtClean="0">
                <a:latin typeface="Arial Black" panose="020B0A04020102020204" pitchFamily="34" charset="0"/>
              </a:rPr>
              <a:t> 	- concreta distância entre as residências,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dirty="0" smtClean="0">
                <a:latin typeface="Arial Black" panose="020B0A04020102020204" pitchFamily="34" charset="0"/>
              </a:rPr>
              <a:t>	- meio de transporte a utilizar,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000" dirty="0" smtClean="0">
                <a:latin typeface="Arial Black" panose="020B0A04020102020204" pitchFamily="34" charset="0"/>
              </a:rPr>
              <a:t>	- especial </a:t>
            </a:r>
            <a:r>
              <a:rPr lang="pt-PT" sz="2000" dirty="0">
                <a:latin typeface="Arial Black" panose="020B0A04020102020204" pitchFamily="34" charset="0"/>
              </a:rPr>
              <a:t>ponderação entre o </a:t>
            </a:r>
            <a:r>
              <a:rPr lang="pt-PT" sz="2000" dirty="0" smtClean="0">
                <a:latin typeface="Arial Black" panose="020B0A04020102020204" pitchFamily="34" charset="0"/>
              </a:rPr>
              <a:t>potencial risco de exposição do filho à doença, e o sacrifício </a:t>
            </a:r>
            <a:r>
              <a:rPr lang="pt-PT" sz="2000" dirty="0">
                <a:latin typeface="Arial Black" panose="020B0A04020102020204" pitchFamily="34" charset="0"/>
              </a:rPr>
              <a:t>que a suspensão </a:t>
            </a:r>
            <a:r>
              <a:rPr lang="pt-PT" sz="2000" dirty="0" smtClean="0">
                <a:latin typeface="Arial Black" panose="020B0A04020102020204" pitchFamily="34" charset="0"/>
              </a:rPr>
              <a:t>do </a:t>
            </a:r>
            <a:r>
              <a:rPr lang="pt-PT" sz="2000" dirty="0">
                <a:latin typeface="Arial Black" panose="020B0A04020102020204" pitchFamily="34" charset="0"/>
              </a:rPr>
              <a:t>convívio </a:t>
            </a:r>
            <a:r>
              <a:rPr lang="pt-PT" sz="2000" dirty="0" smtClean="0">
                <a:latin typeface="Arial Black" panose="020B0A04020102020204" pitchFamily="34" charset="0"/>
              </a:rPr>
              <a:t>possa significar.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PT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i="1" dirty="0">
                <a:solidFill>
                  <a:srgbClr val="00B0F0"/>
                </a:solidFill>
                <a:latin typeface="Arial Black" pitchFamily="34" charset="0"/>
              </a:rPr>
              <a:t>- REGIME CONVIVIAL EM TEMPOS DE PANDEMIA -</a:t>
            </a:r>
            <a:endParaRPr lang="pt-PT" sz="2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25000" lnSpcReduction="20000"/>
          </a:bodyPr>
          <a:lstStyle/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8000" b="1" u="sng" dirty="0" smtClean="0">
                <a:solidFill>
                  <a:srgbClr val="66FF66"/>
                </a:solidFill>
                <a:latin typeface="Arial Black" panose="020B0A04020102020204" pitchFamily="34" charset="0"/>
              </a:rPr>
              <a:t>4)</a:t>
            </a:r>
            <a:r>
              <a:rPr lang="pt-PT" sz="6000" b="1" dirty="0" smtClean="0">
                <a:solidFill>
                  <a:srgbClr val="66FF66"/>
                </a:solidFill>
                <a:latin typeface="Arial Black" panose="020B0A04020102020204" pitchFamily="34" charset="0"/>
              </a:rPr>
              <a:t> </a:t>
            </a:r>
            <a:r>
              <a:rPr lang="pt-PT" sz="6000" dirty="0" smtClean="0">
                <a:latin typeface="Arial Black" panose="020B0A04020102020204" pitchFamily="34" charset="0"/>
              </a:rPr>
              <a:t>Um eventual incumprimento segue os trâmites do </a:t>
            </a:r>
            <a:r>
              <a:rPr lang="pt-PT" sz="6000" dirty="0" err="1" smtClean="0">
                <a:latin typeface="Arial Black" panose="020B0A04020102020204" pitchFamily="34" charset="0"/>
              </a:rPr>
              <a:t>art</a:t>
            </a:r>
            <a:r>
              <a:rPr lang="pt-PT" sz="6000" dirty="0" smtClean="0">
                <a:latin typeface="Arial Black" panose="020B0A04020102020204" pitchFamily="34" charset="0"/>
              </a:rPr>
              <a:t>. 41.º do Regime Geral do Processo Tutelar Cível, ao qual deve ser conferido carácter urgente (</a:t>
            </a:r>
            <a:r>
              <a:rPr lang="pt-PT" sz="6000" dirty="0" err="1" smtClean="0">
                <a:latin typeface="Arial Black" panose="020B0A04020102020204" pitchFamily="34" charset="0"/>
              </a:rPr>
              <a:t>art</a:t>
            </a:r>
            <a:r>
              <a:rPr lang="pt-PT" sz="6000" dirty="0" smtClean="0">
                <a:latin typeface="Arial Black" panose="020B0A04020102020204" pitchFamily="34" charset="0"/>
              </a:rPr>
              <a:t>. 13.º).  </a:t>
            </a:r>
            <a:r>
              <a:rPr lang="pt-PT" sz="6000" b="1" u="sng" dirty="0" smtClean="0">
                <a:latin typeface="Arial Black" panose="020B0A04020102020204" pitchFamily="34" charset="0"/>
              </a:rPr>
              <a:t> </a:t>
            </a: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6000" dirty="0" smtClean="0">
                <a:latin typeface="Arial Black" panose="020B0A04020102020204" pitchFamily="34" charset="0"/>
              </a:rPr>
              <a:t>Autuado </a:t>
            </a:r>
            <a:r>
              <a:rPr lang="pt-PT" sz="6000" dirty="0">
                <a:latin typeface="Arial Black" panose="020B0A04020102020204" pitchFamily="34" charset="0"/>
              </a:rPr>
              <a:t>o requerimento, ou </a:t>
            </a:r>
            <a:r>
              <a:rPr lang="pt-PT" sz="6000" dirty="0" smtClean="0">
                <a:latin typeface="Arial Black" panose="020B0A04020102020204" pitchFamily="34" charset="0"/>
              </a:rPr>
              <a:t>sendo apenso </a:t>
            </a:r>
            <a:r>
              <a:rPr lang="pt-PT" sz="6000" dirty="0">
                <a:latin typeface="Arial Black" panose="020B0A04020102020204" pitchFamily="34" charset="0"/>
              </a:rPr>
              <a:t>ao processo onde </a:t>
            </a:r>
            <a:r>
              <a:rPr lang="pt-PT" sz="6000" dirty="0" smtClean="0">
                <a:latin typeface="Arial Black" panose="020B0A04020102020204" pitchFamily="34" charset="0"/>
              </a:rPr>
              <a:t>foi regulado o exercício das </a:t>
            </a:r>
            <a:r>
              <a:rPr lang="pt-PT" sz="6000" dirty="0">
                <a:latin typeface="Arial Black" panose="020B0A04020102020204" pitchFamily="34" charset="0"/>
              </a:rPr>
              <a:t>responsabilidades parentais, o </a:t>
            </a:r>
            <a:r>
              <a:rPr lang="pt-PT" sz="6000" dirty="0" smtClean="0">
                <a:latin typeface="Arial Black" panose="020B0A04020102020204" pitchFamily="34" charset="0"/>
              </a:rPr>
              <a:t>Tribunal convoca os progenitores para conferência</a:t>
            </a:r>
            <a:r>
              <a:rPr lang="pt-PT" sz="6000" dirty="0">
                <a:latin typeface="Arial Black" panose="020B0A04020102020204" pitchFamily="34" charset="0"/>
              </a:rPr>
              <a:t>, </a:t>
            </a:r>
            <a:r>
              <a:rPr lang="pt-PT" sz="6000" dirty="0" smtClean="0">
                <a:latin typeface="Arial Black" panose="020B0A04020102020204" pitchFamily="34" charset="0"/>
              </a:rPr>
              <a:t>com nota ao regime especial do </a:t>
            </a:r>
            <a:r>
              <a:rPr lang="pt-PT" sz="6000" dirty="0" err="1" smtClean="0">
                <a:latin typeface="Arial Black" panose="020B0A04020102020204" pitchFamily="34" charset="0"/>
              </a:rPr>
              <a:t>art</a:t>
            </a:r>
            <a:r>
              <a:rPr lang="pt-PT" sz="6000" dirty="0" smtClean="0">
                <a:latin typeface="Arial Black" panose="020B0A04020102020204" pitchFamily="34" charset="0"/>
              </a:rPr>
              <a:t>. </a:t>
            </a:r>
            <a:r>
              <a:rPr lang="pt-PT" sz="6000" dirty="0">
                <a:latin typeface="Arial Black" panose="020B0A04020102020204" pitchFamily="34" charset="0"/>
              </a:rPr>
              <a:t>7.º, n.º 7, </a:t>
            </a:r>
            <a:r>
              <a:rPr lang="pt-PT" sz="6000" dirty="0" err="1">
                <a:latin typeface="Arial Black" panose="020B0A04020102020204" pitchFamily="34" charset="0"/>
              </a:rPr>
              <a:t>als</a:t>
            </a:r>
            <a:r>
              <a:rPr lang="pt-PT" sz="6000" dirty="0">
                <a:latin typeface="Arial Black" panose="020B0A04020102020204" pitchFamily="34" charset="0"/>
              </a:rPr>
              <a:t>. a) e b), da Lei n.º </a:t>
            </a:r>
            <a:r>
              <a:rPr lang="pt-PT" sz="6000" dirty="0" smtClean="0">
                <a:latin typeface="Arial Black" panose="020B0A04020102020204" pitchFamily="34" charset="0"/>
              </a:rPr>
              <a:t>1-A/2020</a:t>
            </a:r>
            <a:r>
              <a:rPr lang="pt-PT" sz="6000" dirty="0">
                <a:latin typeface="Arial Black" panose="020B0A04020102020204" pitchFamily="34" charset="0"/>
              </a:rPr>
              <a:t>, de </a:t>
            </a:r>
            <a:r>
              <a:rPr lang="pt-PT" sz="6000" dirty="0" smtClean="0">
                <a:latin typeface="Arial Black" panose="020B0A04020102020204" pitchFamily="34" charset="0"/>
              </a:rPr>
              <a:t>19-03, na versão operada pelo </a:t>
            </a:r>
            <a:r>
              <a:rPr lang="pt-PT" sz="6000" dirty="0" err="1" smtClean="0">
                <a:latin typeface="Arial Black" panose="020B0A04020102020204" pitchFamily="34" charset="0"/>
              </a:rPr>
              <a:t>art</a:t>
            </a:r>
            <a:r>
              <a:rPr lang="pt-PT" sz="6000" dirty="0" smtClean="0">
                <a:latin typeface="Arial Black" panose="020B0A04020102020204" pitchFamily="34" charset="0"/>
              </a:rPr>
              <a:t>. </a:t>
            </a:r>
            <a:r>
              <a:rPr lang="pt-PT" sz="6000" dirty="0">
                <a:latin typeface="Arial Black" panose="020B0A04020102020204" pitchFamily="34" charset="0"/>
              </a:rPr>
              <a:t>2.º da Lei n.º 4-A/2020, de </a:t>
            </a:r>
            <a:r>
              <a:rPr lang="pt-PT" sz="6000" dirty="0" smtClean="0">
                <a:latin typeface="Arial Black" panose="020B0A04020102020204" pitchFamily="34" charset="0"/>
              </a:rPr>
              <a:t>06-04.</a:t>
            </a:r>
            <a:endParaRPr lang="pt-PT" sz="6000" dirty="0">
              <a:latin typeface="Arial Black" panose="020B0A04020102020204" pitchFamily="34" charset="0"/>
            </a:endParaRP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6000" b="1" dirty="0" smtClean="0">
                <a:latin typeface="Arial Black" panose="020B0A04020102020204" pitchFamily="34" charset="0"/>
              </a:rPr>
              <a:t>No decurso da conferência, deve ser incentivado o entendimento parental no sentido da suspensão do regime convivial, por estar preenchido um dos pressupostos supra elencados, e a </a:t>
            </a:r>
            <a:r>
              <a:rPr lang="pt-PT" sz="6000" dirty="0" smtClean="0">
                <a:latin typeface="Arial Black" panose="020B0A04020102020204" pitchFamily="34" charset="0"/>
              </a:rPr>
              <a:t>fixação </a:t>
            </a:r>
            <a:r>
              <a:rPr lang="pt-PT" sz="6000" dirty="0">
                <a:latin typeface="Arial Black" panose="020B0A04020102020204" pitchFamily="34" charset="0"/>
              </a:rPr>
              <a:t>de um regime </a:t>
            </a:r>
            <a:r>
              <a:rPr lang="pt-PT" sz="6000" dirty="0" smtClean="0">
                <a:latin typeface="Arial Black" panose="020B0A04020102020204" pitchFamily="34" charset="0"/>
              </a:rPr>
              <a:t>específico a vigorar neste período temporal que possibilite a continuidade do relacionamento filio-parental (por </a:t>
            </a:r>
            <a:r>
              <a:rPr lang="pt-PT" sz="6000" dirty="0" err="1" smtClean="0">
                <a:latin typeface="Arial Black" panose="020B0A04020102020204" pitchFamily="34" charset="0"/>
              </a:rPr>
              <a:t>skype</a:t>
            </a:r>
            <a:r>
              <a:rPr lang="pt-PT" sz="6000" dirty="0" smtClean="0">
                <a:latin typeface="Arial Black" panose="020B0A04020102020204" pitchFamily="34" charset="0"/>
              </a:rPr>
              <a:t>, videochamada, </a:t>
            </a:r>
            <a:r>
              <a:rPr lang="pt-PT" sz="6000" dirty="0" err="1" smtClean="0">
                <a:latin typeface="Arial Black" panose="020B0A04020102020204" pitchFamily="34" charset="0"/>
              </a:rPr>
              <a:t>facetime</a:t>
            </a:r>
            <a:r>
              <a:rPr lang="pt-PT" sz="6000" dirty="0" smtClean="0">
                <a:latin typeface="Arial Black" panose="020B0A04020102020204" pitchFamily="34" charset="0"/>
              </a:rPr>
              <a:t>, etc…).</a:t>
            </a: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endParaRPr lang="pt-PT" sz="6000" dirty="0">
              <a:latin typeface="Arial Black" panose="020B0A04020102020204" pitchFamily="34" charset="0"/>
            </a:endParaRP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endParaRPr lang="pt-PT" sz="48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26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600" b="1" i="1" dirty="0">
                <a:solidFill>
                  <a:srgbClr val="00B0F0"/>
                </a:solidFill>
                <a:latin typeface="Arial Black" pitchFamily="34" charset="0"/>
              </a:rPr>
              <a:t>- REGIME CONVIVIAL EM TEMPOS DE PANDEMIA -</a:t>
            </a:r>
            <a:endParaRPr lang="pt-PT" sz="2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0" indent="446088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PT" sz="2000" b="1" u="sng" dirty="0" smtClean="0">
                <a:solidFill>
                  <a:srgbClr val="66FF66"/>
                </a:solidFill>
                <a:latin typeface="Arial Black" panose="020B0A04020102020204" pitchFamily="34" charset="0"/>
              </a:rPr>
              <a:t>5)</a:t>
            </a:r>
            <a:r>
              <a:rPr lang="pt-PT" sz="13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pt-PT" sz="1600" dirty="0" smtClean="0">
                <a:latin typeface="Arial Black" panose="020B0A04020102020204" pitchFamily="34" charset="0"/>
              </a:rPr>
              <a:t>Se 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não for possível ou adequado </a:t>
            </a:r>
            <a:r>
              <a:rPr lang="pt-PT" sz="1600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efectivar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a conferência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, como aludido em </a:t>
            </a:r>
            <a:r>
              <a:rPr lang="pt-PT" sz="1900" b="1" u="sng" dirty="0" smtClean="0">
                <a:solidFill>
                  <a:srgbClr val="66FF66"/>
                </a:solidFill>
                <a:latin typeface="Arial Black" panose="020B0A04020102020204" pitchFamily="34" charset="0"/>
              </a:rPr>
              <a:t>4)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, deve ordenar-se </a:t>
            </a:r>
            <a:r>
              <a:rPr lang="pt-PT" sz="1600" dirty="0">
                <a:solidFill>
                  <a:prstClr val="black"/>
                </a:solidFill>
                <a:latin typeface="Arial Black" panose="020B0A04020102020204" pitchFamily="34" charset="0"/>
              </a:rPr>
              <a:t>a notificação do requerido para, querendo, alegar o que tiver por 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conveniente – cf. </a:t>
            </a:r>
            <a:r>
              <a:rPr lang="pt-PT" sz="1600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art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 41.º, n.º 3.</a:t>
            </a:r>
          </a:p>
          <a:p>
            <a:pPr marL="0" lvl="0" indent="446088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O superior interesse da criança, a </a:t>
            </a:r>
            <a:r>
              <a:rPr lang="pt-PT" sz="1600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excepcionalidade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da situação, os bens e valores jurídicos em apreço não se compadecem com a solução preconizada pelo </a:t>
            </a:r>
            <a:r>
              <a:rPr lang="pt-PT" sz="1600" dirty="0" err="1" smtClean="0">
                <a:solidFill>
                  <a:prstClr val="black"/>
                </a:solidFill>
                <a:latin typeface="Arial Black" panose="020B0A04020102020204" pitchFamily="34" charset="0"/>
              </a:rPr>
              <a:t>art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. 7.º, n.º 7, al. c), da citada </a:t>
            </a:r>
            <a:r>
              <a:rPr lang="pt-PT" sz="1600" dirty="0">
                <a:solidFill>
                  <a:prstClr val="black"/>
                </a:solidFill>
                <a:latin typeface="Arial Black" panose="020B0A04020102020204" pitchFamily="34" charset="0"/>
              </a:rPr>
              <a:t>Lei n.º 1-A/2020, de 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19-03, alterada pela Lei n.º 4-A/2020, </a:t>
            </a:r>
            <a:r>
              <a:rPr lang="pt-PT" sz="1600" dirty="0">
                <a:solidFill>
                  <a:prstClr val="black"/>
                </a:solidFill>
                <a:latin typeface="Arial Black" panose="020B0A04020102020204" pitchFamily="34" charset="0"/>
              </a:rPr>
              <a:t>de 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06-04.</a:t>
            </a:r>
          </a:p>
          <a:p>
            <a:pPr marL="0" lvl="0" indent="446088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Se não tiver sido </a:t>
            </a:r>
            <a:r>
              <a:rPr lang="pt-PT" sz="1600" dirty="0">
                <a:solidFill>
                  <a:prstClr val="black"/>
                </a:solidFill>
                <a:latin typeface="Arial Black" panose="020B0A04020102020204" pitchFamily="34" charset="0"/>
              </a:rPr>
              <a:t>convocada a 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conferência, </a:t>
            </a:r>
            <a:r>
              <a:rPr lang="pt-PT" sz="1600" dirty="0">
                <a:solidFill>
                  <a:prstClr val="black"/>
                </a:solidFill>
                <a:latin typeface="Arial Black" panose="020B0A04020102020204" pitchFamily="34" charset="0"/>
              </a:rPr>
              <a:t>ou 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se não 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houver consensualização, 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o Juiz </a:t>
            </a:r>
            <a:r>
              <a:rPr lang="pt-PT" sz="1600" dirty="0">
                <a:solidFill>
                  <a:prstClr val="black"/>
                </a:solidFill>
                <a:latin typeface="Arial Black" panose="020B0A04020102020204" pitchFamily="34" charset="0"/>
              </a:rPr>
              <a:t>deverá 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apreciar e decidir de imediato, apurando se alguma das circunstâncias fácticas está preenchida, que justifique ordenar a suspensão do regime 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convivial, </a:t>
            </a:r>
            <a:r>
              <a:rPr lang="pt-PT" sz="1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e, na afirmativa, modelando um regime transitório que mantenha a continuidade dos laços pessoais com esse progenitor.  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411758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pt-PT" sz="2600" b="1" i="1" dirty="0">
                <a:solidFill>
                  <a:srgbClr val="00B0F0"/>
                </a:solidFill>
                <a:latin typeface="Arial Black" pitchFamily="34" charset="0"/>
              </a:rPr>
              <a:t>- REGIME CONVIVIAL EM TEMPOS DE PANDEMIA -</a:t>
            </a:r>
            <a:endParaRPr lang="pt-PT" sz="2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0415" y="1196752"/>
            <a:ext cx="8363272" cy="5256584"/>
          </a:xfrm>
        </p:spPr>
        <p:txBody>
          <a:bodyPr>
            <a:noAutofit/>
          </a:bodyPr>
          <a:lstStyle/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4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7.</a:t>
            </a:r>
            <a:r>
              <a:rPr lang="pt-PT" sz="145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pt-PT" sz="1450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Resolução </a:t>
            </a:r>
            <a:r>
              <a:rPr lang="pt-PT" sz="1450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do Conselho de Ministros n.º </a:t>
            </a:r>
            <a:r>
              <a:rPr lang="pt-PT" sz="1450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33-A/2020, de 30-04</a:t>
            </a:r>
            <a:r>
              <a:rPr lang="pt-PT" sz="1450" dirty="0">
                <a:latin typeface="Arial Black" panose="020B0A04020102020204" pitchFamily="34" charset="0"/>
                <a:cs typeface="Times New Roman" panose="02020603050405020304" pitchFamily="18" charset="0"/>
              </a:rPr>
              <a:t>: </a:t>
            </a:r>
            <a:r>
              <a:rPr lang="pt-PT" sz="145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Declara, </a:t>
            </a:r>
            <a:r>
              <a:rPr lang="pt-PT" sz="1450" dirty="0">
                <a:latin typeface="Arial Black" panose="020B0A04020102020204" pitchFamily="34" charset="0"/>
                <a:cs typeface="Times New Roman" panose="02020603050405020304" pitchFamily="18" charset="0"/>
              </a:rPr>
              <a:t>na sequência da situação epidemiológica da </a:t>
            </a:r>
            <a:r>
              <a:rPr lang="pt-PT" sz="145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COVID-19</a:t>
            </a:r>
            <a:r>
              <a:rPr lang="pt-PT" sz="1450" dirty="0">
                <a:latin typeface="Arial Black" panose="020B0A04020102020204" pitchFamily="34" charset="0"/>
                <a:cs typeface="Times New Roman" panose="02020603050405020304" pitchFamily="18" charset="0"/>
              </a:rPr>
              <a:t>, a situação de calamidade em todo o território nacional até às </a:t>
            </a:r>
            <a:r>
              <a:rPr lang="pt-PT" sz="145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23:59h de 17-05-2020</a:t>
            </a:r>
            <a:r>
              <a:rPr lang="pt-PT" sz="1450" dirty="0">
                <a:latin typeface="Arial Black" panose="020B0A04020102020204" pitchFamily="34" charset="0"/>
                <a:cs typeface="Times New Roman" panose="02020603050405020304" pitchFamily="18" charset="0"/>
              </a:rPr>
              <a:t>, sem prejuízo de prorrogação ou modificação na medida em que a evolução da situação epidemiológica o </a:t>
            </a:r>
            <a:r>
              <a:rPr lang="pt-PT" sz="145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justificar,  a qual produz </a:t>
            </a:r>
            <a:r>
              <a:rPr lang="pt-PT" sz="1450" dirty="0">
                <a:latin typeface="Arial Black" panose="020B0A04020102020204" pitchFamily="34" charset="0"/>
                <a:cs typeface="Times New Roman" panose="02020603050405020304" pitchFamily="18" charset="0"/>
              </a:rPr>
              <a:t>efeitos a partir das 00:00 h </a:t>
            </a:r>
            <a:r>
              <a:rPr lang="pt-PT" sz="145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de 03-05-2020 (n.ºs 1 e 11). </a:t>
            </a:r>
            <a:endParaRPr lang="pt-PT" sz="145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45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O </a:t>
            </a:r>
            <a:r>
              <a:rPr lang="pt-PT" sz="145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art</a:t>
            </a:r>
            <a:r>
              <a:rPr lang="pt-PT" sz="1450" dirty="0">
                <a:latin typeface="Arial Black" panose="020B0A04020102020204" pitchFamily="34" charset="0"/>
                <a:cs typeface="Times New Roman" panose="02020603050405020304" pitchFamily="18" charset="0"/>
              </a:rPr>
              <a:t>. </a:t>
            </a:r>
            <a:r>
              <a:rPr lang="pt-PT" sz="145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2.º estabelece a aplicação das medidas de confinamento obrigatório.</a:t>
            </a: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45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O </a:t>
            </a:r>
            <a:r>
              <a:rPr lang="pt-PT" sz="145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art</a:t>
            </a:r>
            <a:r>
              <a:rPr lang="pt-PT" sz="145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. 3.º </a:t>
            </a:r>
            <a:r>
              <a:rPr lang="pt-PT" sz="1450" dirty="0">
                <a:latin typeface="Arial Black" panose="020B0A04020102020204" pitchFamily="34" charset="0"/>
                <a:cs typeface="Times New Roman" panose="02020603050405020304" pitchFamily="18" charset="0"/>
              </a:rPr>
              <a:t>impõe um dever </a:t>
            </a:r>
            <a:r>
              <a:rPr lang="pt-PT" sz="145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cívico de </a:t>
            </a:r>
            <a:r>
              <a:rPr lang="pt-PT" sz="1450" dirty="0">
                <a:latin typeface="Arial Black" panose="020B0A04020102020204" pitchFamily="34" charset="0"/>
                <a:cs typeface="Times New Roman" panose="02020603050405020304" pitchFamily="18" charset="0"/>
              </a:rPr>
              <a:t>recolhimento domiciliário, </a:t>
            </a:r>
            <a:r>
              <a:rPr lang="pt-PT" sz="145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excepto</a:t>
            </a:r>
            <a:r>
              <a:rPr lang="pt-PT" sz="1450" dirty="0">
                <a:latin typeface="Arial Black" panose="020B0A04020102020204" pitchFamily="34" charset="0"/>
                <a:cs typeface="Times New Roman" panose="02020603050405020304" pitchFamily="18" charset="0"/>
              </a:rPr>
              <a:t> para: </a:t>
            </a: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450" dirty="0" smtClean="0">
                <a:latin typeface="Arial Black" panose="020B0A04020102020204" pitchFamily="34" charset="0"/>
              </a:rPr>
              <a:t>«f) </a:t>
            </a:r>
            <a:r>
              <a:rPr lang="pt-PT" sz="1450" dirty="0">
                <a:latin typeface="Arial Black" panose="020B0A04020102020204" pitchFamily="34" charset="0"/>
              </a:rPr>
              <a:t>Deslocações para assistência de pessoas vulneráveis, pessoas com deficiência, </a:t>
            </a:r>
            <a:r>
              <a:rPr lang="pt-PT" sz="1450" b="1" dirty="0">
                <a:solidFill>
                  <a:srgbClr val="FF99FF"/>
                </a:solidFill>
                <a:latin typeface="Arial Black" panose="020B0A04020102020204" pitchFamily="34" charset="0"/>
              </a:rPr>
              <a:t>filhos</a:t>
            </a:r>
            <a:r>
              <a:rPr lang="pt-PT" sz="1450" dirty="0">
                <a:latin typeface="Arial Black" panose="020B0A04020102020204" pitchFamily="34" charset="0"/>
              </a:rPr>
              <a:t>, progenitores, idosos ou </a:t>
            </a:r>
            <a:r>
              <a:rPr lang="pt-PT" sz="1450" b="1" dirty="0">
                <a:solidFill>
                  <a:srgbClr val="FF99FF"/>
                </a:solidFill>
                <a:latin typeface="Arial Black" panose="020B0A04020102020204" pitchFamily="34" charset="0"/>
              </a:rPr>
              <a:t>dependentes</a:t>
            </a:r>
            <a:r>
              <a:rPr lang="pt-PT" sz="1450" dirty="0">
                <a:latin typeface="Arial Black" panose="020B0A04020102020204" pitchFamily="34" charset="0"/>
              </a:rPr>
              <a:t>; </a:t>
            </a:r>
            <a:endParaRPr lang="pt-PT" sz="1450" dirty="0" smtClean="0">
              <a:latin typeface="Arial Black" panose="020B0A04020102020204" pitchFamily="34" charset="0"/>
            </a:endParaRP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450" dirty="0">
                <a:latin typeface="Arial Black" panose="020B0A04020102020204" pitchFamily="34" charset="0"/>
              </a:rPr>
              <a:t>g) Deslocações para </a:t>
            </a:r>
            <a:r>
              <a:rPr lang="pt-PT" sz="1450" b="1" dirty="0">
                <a:solidFill>
                  <a:srgbClr val="FF99FF"/>
                </a:solidFill>
                <a:latin typeface="Arial Black" panose="020B0A04020102020204" pitchFamily="34" charset="0"/>
              </a:rPr>
              <a:t>acompanhamento de menores</a:t>
            </a:r>
            <a:r>
              <a:rPr lang="pt-PT" sz="1450" dirty="0" smtClean="0">
                <a:latin typeface="Arial Black" panose="020B0A04020102020204" pitchFamily="34" charset="0"/>
              </a:rPr>
              <a:t>:</a:t>
            </a: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450" dirty="0">
                <a:latin typeface="Arial Black" panose="020B0A04020102020204" pitchFamily="34" charset="0"/>
              </a:rPr>
              <a:t>- em deslocações de curta duração, para efeitos de fruição de momentos ao ar livre; </a:t>
            </a: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endParaRPr lang="pt-PT" sz="1400" dirty="0">
              <a:latin typeface="Arial Black" panose="020B0A04020102020204" pitchFamily="34" charset="0"/>
            </a:endParaRP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endParaRPr lang="pt-PT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50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600" b="1" i="1" dirty="0">
                <a:solidFill>
                  <a:srgbClr val="00B0F0"/>
                </a:solidFill>
                <a:latin typeface="Arial Black" pitchFamily="34" charset="0"/>
              </a:rPr>
              <a:t>- REGIME CONVIVIAL EM TEMPOS DE PANDEMIA -</a:t>
            </a:r>
            <a:endParaRPr lang="pt-PT" sz="2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446088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PT" sz="2200" dirty="0">
                <a:latin typeface="Arial Black" panose="020B0A04020102020204" pitchFamily="34" charset="0"/>
              </a:rPr>
              <a:t>	</a:t>
            </a:r>
            <a:r>
              <a:rPr lang="pt-PT" sz="2200" dirty="0" smtClean="0">
                <a:latin typeface="Arial Black" panose="020B0A04020102020204" pitchFamily="34" charset="0"/>
              </a:rPr>
              <a:t>- </a:t>
            </a:r>
            <a:r>
              <a:rPr lang="pt-PT" sz="2200" dirty="0">
                <a:latin typeface="Arial Black" panose="020B0A04020102020204" pitchFamily="34" charset="0"/>
              </a:rPr>
              <a:t>para frequência dos estabelecimentos escolares e creches, ao abrigo do n.º 1 do artigo 10.º do </a:t>
            </a:r>
            <a:r>
              <a:rPr lang="pt-PT" sz="2200" dirty="0" smtClean="0">
                <a:latin typeface="Arial Black" panose="020B0A04020102020204" pitchFamily="34" charset="0"/>
              </a:rPr>
              <a:t>Decreto-Lei </a:t>
            </a:r>
            <a:r>
              <a:rPr lang="pt-PT" sz="2200" dirty="0">
                <a:latin typeface="Arial Black" panose="020B0A04020102020204" pitchFamily="34" charset="0"/>
              </a:rPr>
              <a:t>n.º </a:t>
            </a:r>
            <a:r>
              <a:rPr lang="pt-PT" sz="2200" dirty="0" smtClean="0">
                <a:latin typeface="Arial Black" panose="020B0A04020102020204" pitchFamily="34" charset="0"/>
              </a:rPr>
              <a:t>10-A/2020</a:t>
            </a:r>
            <a:r>
              <a:rPr lang="pt-PT" sz="2200" dirty="0">
                <a:latin typeface="Arial Black" panose="020B0A04020102020204" pitchFamily="34" charset="0"/>
              </a:rPr>
              <a:t>, de 13 de março, na sua redação atual</a:t>
            </a:r>
            <a:r>
              <a:rPr lang="pt-PT" sz="2200" dirty="0" smtClean="0">
                <a:latin typeface="Arial Black" panose="020B0A04020102020204" pitchFamily="34" charset="0"/>
              </a:rPr>
              <a:t>;</a:t>
            </a:r>
            <a:endParaRPr lang="pt-PT" sz="2200" dirty="0">
              <a:latin typeface="Arial Black" panose="020B0A04020102020204" pitchFamily="34" charset="0"/>
            </a:endParaRPr>
          </a:p>
          <a:p>
            <a:pPr marL="0" indent="446088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t-PT" sz="2200" dirty="0" smtClean="0">
                <a:latin typeface="Arial Black" panose="020B0A04020102020204" pitchFamily="34" charset="0"/>
              </a:rPr>
              <a:t>m</a:t>
            </a:r>
            <a:r>
              <a:rPr lang="pt-PT" sz="2200" dirty="0">
                <a:latin typeface="Arial Black" panose="020B0A04020102020204" pitchFamily="34" charset="0"/>
              </a:rPr>
              <a:t>) Deslocações por outras razões familiares imperativas, designadamente o </a:t>
            </a:r>
            <a:r>
              <a:rPr lang="pt-PT" sz="2200" dirty="0">
                <a:solidFill>
                  <a:srgbClr val="FF99FF"/>
                </a:solidFill>
                <a:latin typeface="Arial Black" panose="020B0A04020102020204" pitchFamily="34" charset="0"/>
              </a:rPr>
              <a:t>cumprimento de partilha de responsabilidades parentais</a:t>
            </a:r>
            <a:r>
              <a:rPr lang="pt-PT" sz="2200" dirty="0">
                <a:latin typeface="Arial Black" panose="020B0A04020102020204" pitchFamily="34" charset="0"/>
              </a:rPr>
              <a:t>, conforme determinada por acordo entre os titulares das mesmas ou pelo tribunal competente</a:t>
            </a:r>
            <a:r>
              <a:rPr lang="pt-PT" sz="2200" dirty="0" smtClean="0">
                <a:latin typeface="Arial Black" panose="020B0A04020102020204" pitchFamily="34" charset="0"/>
              </a:rPr>
              <a:t>;» </a:t>
            </a:r>
            <a:endParaRPr lang="pt-PT" sz="2200" dirty="0">
              <a:latin typeface="Arial Black" panose="020B0A04020102020204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0818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2700" b="1" i="1" dirty="0">
                <a:solidFill>
                  <a:srgbClr val="00B0F0"/>
                </a:solidFill>
                <a:latin typeface="Arial Black" pitchFamily="34" charset="0"/>
              </a:rPr>
              <a:t>ESTADO DE CALAMIDADE: UM OLHAR SOBRE AS ALTERAÇÕES LEGISLATIVAS</a:t>
            </a:r>
            <a:br>
              <a:rPr lang="pt-PT" sz="2700" b="1" i="1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PT" sz="2400" b="1" i="1" dirty="0">
                <a:solidFill>
                  <a:srgbClr val="00B0F0"/>
                </a:solidFill>
                <a:latin typeface="Arial Black" pitchFamily="34" charset="0"/>
              </a:rPr>
              <a:t>- REGIME CONVIVIAL EM TEMPOS DE PANDEMIA -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 fontScale="32500" lnSpcReduction="20000"/>
          </a:bodyPr>
          <a:lstStyle/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4900" dirty="0" smtClean="0">
                <a:latin typeface="Arial Black" panose="020B0A04020102020204" pitchFamily="34" charset="0"/>
              </a:rPr>
              <a:t>O direito </a:t>
            </a:r>
            <a:r>
              <a:rPr lang="pt-PT" sz="4900" dirty="0">
                <a:latin typeface="Arial Black" panose="020B0A04020102020204" pitchFamily="34" charset="0"/>
              </a:rPr>
              <a:t>de convívio </a:t>
            </a:r>
            <a:r>
              <a:rPr lang="pt-PT" sz="4900" dirty="0" smtClean="0">
                <a:latin typeface="Arial Black" panose="020B0A04020102020204" pitchFamily="34" charset="0"/>
              </a:rPr>
              <a:t>é um direito humano fundamental da criança, muito mais do que um </a:t>
            </a:r>
            <a:r>
              <a:rPr lang="pt-PT" sz="4900" dirty="0">
                <a:latin typeface="Arial Black" panose="020B0A04020102020204" pitchFamily="34" charset="0"/>
              </a:rPr>
              <a:t>direito dos </a:t>
            </a:r>
            <a:r>
              <a:rPr lang="pt-PT" sz="4900" dirty="0" err="1" smtClean="0">
                <a:latin typeface="Arial Black" panose="020B0A04020102020204" pitchFamily="34" charset="0"/>
              </a:rPr>
              <a:t>respectivos</a:t>
            </a:r>
            <a:r>
              <a:rPr lang="pt-PT" sz="4900" dirty="0" smtClean="0">
                <a:latin typeface="Arial Black" panose="020B0A04020102020204" pitchFamily="34" charset="0"/>
              </a:rPr>
              <a:t> progenitores, por ser o meio de promover o seu global desenvolvimento, associado ao sentimento de pertença e à noção de raiz, e ser a forma de minorar os </a:t>
            </a:r>
            <a:r>
              <a:rPr lang="pt-PT" sz="4900" dirty="0">
                <a:latin typeface="Arial Black" panose="020B0A04020102020204" pitchFamily="34" charset="0"/>
              </a:rPr>
              <a:t>efeitos negativos </a:t>
            </a:r>
            <a:r>
              <a:rPr lang="pt-PT" sz="4900" dirty="0" smtClean="0">
                <a:latin typeface="Arial Black" panose="020B0A04020102020204" pitchFamily="34" charset="0"/>
              </a:rPr>
              <a:t>da dissociação familiar.</a:t>
            </a: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4900" dirty="0" smtClean="0">
                <a:latin typeface="Arial Black" panose="020B0A04020102020204" pitchFamily="34" charset="0"/>
              </a:rPr>
              <a:t>Visa criar e/ou desenvolver a referência, a partilha e a vinculação sólidas e securitárias com o progenitor não convivente, ao mesmo tempo que favorece a plena integração na família alargada. </a:t>
            </a: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4900" dirty="0" smtClean="0">
                <a:latin typeface="Arial Black" panose="020B0A04020102020204" pitchFamily="34" charset="0"/>
              </a:rPr>
              <a:t>Só assim se possibilita a construção da identidade pessoal, a continuidade </a:t>
            </a:r>
            <a:r>
              <a:rPr lang="pt-PT" sz="4900" dirty="0">
                <a:latin typeface="Arial Black" panose="020B0A04020102020204" pitchFamily="34" charset="0"/>
              </a:rPr>
              <a:t>e o fortalecimento </a:t>
            </a:r>
            <a:r>
              <a:rPr lang="pt-PT" sz="4900" dirty="0" smtClean="0">
                <a:latin typeface="Arial Black" panose="020B0A04020102020204" pitchFamily="34" charset="0"/>
              </a:rPr>
              <a:t>das </a:t>
            </a:r>
            <a:r>
              <a:rPr lang="pt-PT" sz="4900" dirty="0">
                <a:latin typeface="Arial Black" panose="020B0A04020102020204" pitchFamily="34" charset="0"/>
              </a:rPr>
              <a:t>relações </a:t>
            </a:r>
            <a:r>
              <a:rPr lang="pt-PT" sz="4900" dirty="0" smtClean="0">
                <a:latin typeface="Arial Black" panose="020B0A04020102020204" pitchFamily="34" charset="0"/>
              </a:rPr>
              <a:t>pessoais, e o </a:t>
            </a:r>
            <a:r>
              <a:rPr lang="pt-PT" sz="4900" dirty="0">
                <a:latin typeface="Arial Black" panose="020B0A04020102020204" pitchFamily="34" charset="0"/>
              </a:rPr>
              <a:t>direito a </a:t>
            </a:r>
            <a:r>
              <a:rPr lang="pt-PT" sz="4900" dirty="0" smtClean="0">
                <a:latin typeface="Arial Black" panose="020B0A04020102020204" pitchFamily="34" charset="0"/>
              </a:rPr>
              <a:t>ter ambos os progenitores </a:t>
            </a:r>
            <a:r>
              <a:rPr lang="pt-PT" sz="4900" dirty="0">
                <a:latin typeface="Arial Black" panose="020B0A04020102020204" pitchFamily="34" charset="0"/>
              </a:rPr>
              <a:t>implicados </a:t>
            </a:r>
            <a:r>
              <a:rPr lang="pt-PT" sz="4900" dirty="0" smtClean="0">
                <a:latin typeface="Arial Black" panose="020B0A04020102020204" pitchFamily="34" charset="0"/>
              </a:rPr>
              <a:t>em todos os </a:t>
            </a:r>
            <a:r>
              <a:rPr lang="pt-PT" sz="4900" dirty="0" err="1" smtClean="0">
                <a:latin typeface="Arial Black" panose="020B0A04020102020204" pitchFamily="34" charset="0"/>
              </a:rPr>
              <a:t>actos</a:t>
            </a:r>
            <a:r>
              <a:rPr lang="pt-PT" sz="4900" dirty="0" smtClean="0">
                <a:latin typeface="Arial Black" panose="020B0A04020102020204" pitchFamily="34" charset="0"/>
              </a:rPr>
              <a:t> e decisões da sua vida.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PT" sz="3700" dirty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PT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20354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1143000"/>
          </a:xfrm>
        </p:spPr>
        <p:txBody>
          <a:bodyPr>
            <a:noAutofit/>
          </a:bodyPr>
          <a:lstStyle/>
          <a:p>
            <a:r>
              <a:rPr lang="pt-PT" sz="2600" b="1" i="1" dirty="0">
                <a:solidFill>
                  <a:srgbClr val="00B0F0"/>
                </a:solidFill>
                <a:latin typeface="Arial Black" panose="020B0A04020102020204" pitchFamily="34" charset="0"/>
              </a:rPr>
              <a:t>ESTADO DE CALAMIDADE: UM OLHAR SOBRE AS ALTERAÇÕES LEGISLATIVAS</a:t>
            </a:r>
            <a:br>
              <a:rPr lang="pt-PT" sz="2600" b="1" i="1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pt-PT" sz="2200" i="1" dirty="0">
                <a:solidFill>
                  <a:srgbClr val="00B0F0"/>
                </a:solidFill>
                <a:latin typeface="Arial Black" panose="020B0A04020102020204" pitchFamily="34" charset="0"/>
              </a:rPr>
              <a:t>- REGIME CONVIVIAL EM TEMPOS DE PANDEMIA -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200" b="1" dirty="0" smtClean="0">
                <a:latin typeface="Arial Black" panose="020B0A04020102020204" pitchFamily="34" charset="0"/>
              </a:rPr>
              <a:t>Crédito das imagens: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b="1" dirty="0" smtClean="0">
                <a:latin typeface="Arial Black" panose="020B0A04020102020204" pitchFamily="34" charset="0"/>
              </a:rPr>
              <a:t>agenciabrasilia.df.gov.br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b="1" dirty="0" smtClean="0">
                <a:latin typeface="Arial Black" panose="020B0A04020102020204" pitchFamily="34" charset="0"/>
              </a:rPr>
              <a:t>istockphoto.com</a:t>
            </a:r>
            <a:endParaRPr lang="pt-PT" sz="1800" b="1" dirty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b="1" dirty="0" smtClean="0">
                <a:latin typeface="Arial Black" panose="020B0A04020102020204" pitchFamily="34" charset="0"/>
              </a:rPr>
              <a:t>br.freepik.com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b="1" dirty="0" smtClean="0">
                <a:latin typeface="Arial Black" panose="020B0A04020102020204" pitchFamily="34" charset="0"/>
              </a:rPr>
              <a:t>lechatdanstousesetats.wordpress.com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PT" sz="1800" b="1" dirty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MUITO OBRIGADA  </a:t>
            </a:r>
            <a:endParaRPr lang="pt-PT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2226" cy="1152128"/>
          </a:xfrm>
        </p:spPr>
        <p:txBody>
          <a:bodyPr>
            <a:noAutofit/>
          </a:bodyPr>
          <a:lstStyle/>
          <a:p>
            <a:r>
              <a:rPr lang="pt-PT" sz="2600" b="1" i="1" dirty="0">
                <a:solidFill>
                  <a:srgbClr val="00B0F0"/>
                </a:solidFill>
                <a:latin typeface="Arial Black" pitchFamily="34" charset="0"/>
              </a:rPr>
              <a:t>ESTADO DE CALAMIDADE: UM OLHAR SOBRE AS ALTERAÇÕES LEGISLATIVAS</a:t>
            </a:r>
            <a:r>
              <a:rPr lang="pt-PT" sz="3200" b="1" i="1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PT" sz="3200" b="1" i="1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PT" sz="2200" b="1" i="1" dirty="0">
                <a:solidFill>
                  <a:srgbClr val="00B0F0"/>
                </a:solidFill>
                <a:latin typeface="Arial Black" pitchFamily="34" charset="0"/>
              </a:rPr>
              <a:t>- REGIME CONVIVIAL EM TEMPOS DE PANDEMIA -</a:t>
            </a:r>
            <a:endParaRPr lang="pt-PT" sz="2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80920" cy="468052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7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1.</a:t>
            </a:r>
            <a:r>
              <a:rPr lang="pt-PT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pt-PT" sz="1700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11-03-2020</a:t>
            </a:r>
            <a:r>
              <a:rPr lang="pt-PT" sz="17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: Emergência de Saúde Pública ocasionada pela doença COVID-19 classificada como pandemia, pela O.M.S. 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pt-PT" sz="1700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7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2. </a:t>
            </a:r>
            <a:r>
              <a:rPr lang="pt-PT" sz="1700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Decreto </a:t>
            </a:r>
            <a:r>
              <a:rPr lang="pt-PT" sz="1700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do </a:t>
            </a:r>
            <a:r>
              <a:rPr lang="pt-PT" sz="1700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PR </a:t>
            </a:r>
            <a:r>
              <a:rPr lang="pt-PT" sz="1700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n.º 14-A/2020, de </a:t>
            </a:r>
            <a:r>
              <a:rPr lang="pt-PT" sz="1700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18-03</a:t>
            </a:r>
            <a:r>
              <a:rPr lang="pt-PT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: Declara o</a:t>
            </a:r>
            <a:r>
              <a:rPr lang="pt-PT" sz="1700" dirty="0">
                <a:latin typeface="Arial Black" panose="020B0A04020102020204" pitchFamily="34" charset="0"/>
                <a:cs typeface="Times New Roman" panose="02020603050405020304" pitchFamily="18" charset="0"/>
              </a:rPr>
              <a:t> estado de emergência, com fundamento na verificação de uma situação de calamidade </a:t>
            </a:r>
            <a:r>
              <a:rPr lang="pt-PT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pública; fica parcialmente suspenso o direito de deslocação e fixação em qualquer parte do território nacional.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Renovado pelos Decretos </a:t>
            </a:r>
            <a:r>
              <a:rPr lang="pt-PT" sz="1700" dirty="0">
                <a:latin typeface="Arial Black" panose="020B0A04020102020204" pitchFamily="34" charset="0"/>
                <a:cs typeface="Times New Roman" panose="02020603050405020304" pitchFamily="18" charset="0"/>
              </a:rPr>
              <a:t>do </a:t>
            </a:r>
            <a:r>
              <a:rPr lang="pt-PT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PR n.ºs </a:t>
            </a:r>
            <a:r>
              <a:rPr lang="pt-PT" sz="1700" dirty="0">
                <a:latin typeface="Arial Black" panose="020B0A04020102020204" pitchFamily="34" charset="0"/>
                <a:cs typeface="Times New Roman" panose="02020603050405020304" pitchFamily="18" charset="0"/>
              </a:rPr>
              <a:t>17-A/2020, de </a:t>
            </a:r>
            <a:r>
              <a:rPr lang="pt-PT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02-04</a:t>
            </a:r>
            <a:r>
              <a:rPr lang="pt-PT" sz="1700" dirty="0">
                <a:latin typeface="Arial Black" panose="020B0A04020102020204" pitchFamily="34" charset="0"/>
                <a:cs typeface="Times New Roman" panose="02020603050405020304" pitchFamily="18" charset="0"/>
              </a:rPr>
              <a:t>, e </a:t>
            </a:r>
            <a:r>
              <a:rPr lang="pt-PT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20-A/2020</a:t>
            </a:r>
            <a:r>
              <a:rPr lang="pt-PT" sz="1700" dirty="0">
                <a:latin typeface="Arial Black" panose="020B0A04020102020204" pitchFamily="34" charset="0"/>
                <a:cs typeface="Times New Roman" panose="02020603050405020304" pitchFamily="18" charset="0"/>
              </a:rPr>
              <a:t>, de </a:t>
            </a:r>
            <a:r>
              <a:rPr lang="pt-PT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17-04</a:t>
            </a:r>
            <a:r>
              <a:rPr lang="pt-PT" sz="1700" dirty="0">
                <a:latin typeface="Arial Black" panose="020B0A04020102020204" pitchFamily="34" charset="0"/>
                <a:cs typeface="Times New Roman" panose="02020603050405020304" pitchFamily="18" charset="0"/>
              </a:rPr>
              <a:t>, findando </a:t>
            </a:r>
            <a:r>
              <a:rPr lang="pt-PT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às 23:59 </a:t>
            </a:r>
            <a:r>
              <a:rPr lang="pt-PT" sz="1700" dirty="0">
                <a:latin typeface="Arial Black" panose="020B0A04020102020204" pitchFamily="34" charset="0"/>
                <a:cs typeface="Times New Roman" panose="02020603050405020304" pitchFamily="18" charset="0"/>
              </a:rPr>
              <a:t>horas </a:t>
            </a:r>
            <a:r>
              <a:rPr lang="pt-PT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de 02-05-2020. </a:t>
            </a:r>
            <a:endParaRPr lang="pt-PT" sz="17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pt-PT" sz="17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7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3.</a:t>
            </a:r>
            <a:r>
              <a:rPr lang="pt-PT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pt-PT" sz="1700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Decreto n.º 2-A/2020, de 20-03</a:t>
            </a:r>
            <a:r>
              <a:rPr lang="pt-PT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: O </a:t>
            </a:r>
            <a:r>
              <a:rPr lang="pt-PT" sz="17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art</a:t>
            </a:r>
            <a:r>
              <a:rPr lang="pt-PT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. 5.º impõe um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dever geral de recolhimento domiciliário, </a:t>
            </a:r>
            <a:r>
              <a:rPr lang="pt-PT" sz="1700" dirty="0" err="1" smtClean="0">
                <a:latin typeface="Arial Black" panose="020B0A04020102020204" pitchFamily="34" charset="0"/>
                <a:cs typeface="Times New Roman" panose="02020603050405020304" pitchFamily="18" charset="0"/>
              </a:rPr>
              <a:t>excepto</a:t>
            </a:r>
            <a:r>
              <a:rPr lang="pt-PT" sz="17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para: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5301208"/>
            <a:ext cx="190770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296144"/>
          </a:xfrm>
        </p:spPr>
        <p:txBody>
          <a:bodyPr>
            <a:normAutofit fontScale="90000"/>
          </a:bodyPr>
          <a:lstStyle/>
          <a:p>
            <a:r>
              <a:rPr lang="pt-PT" sz="2700" b="1" i="1" dirty="0">
                <a:solidFill>
                  <a:srgbClr val="00B0F0"/>
                </a:solidFill>
                <a:latin typeface="Arial Black" pitchFamily="34" charset="0"/>
              </a:rPr>
              <a:t>ESTADO DE CALAMIDADE: UM OLHAR SOBRE AS ALTERAÇÕES LEGISLATIVAS</a:t>
            </a:r>
            <a:r>
              <a:rPr lang="pt-PT" b="1" i="1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PT" b="1" i="1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PT" sz="2400" b="1" i="1" dirty="0">
                <a:solidFill>
                  <a:srgbClr val="00B0F0"/>
                </a:solidFill>
                <a:latin typeface="Arial Black" pitchFamily="34" charset="0"/>
              </a:rPr>
              <a:t>- REGIME CONVIVIAL EM TEMPOS DE PANDEMIA -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48934" y="1556792"/>
            <a:ext cx="8471538" cy="4896544"/>
          </a:xfrm>
        </p:spPr>
        <p:txBody>
          <a:bodyPr>
            <a:noAutofit/>
          </a:bodyPr>
          <a:lstStyle/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>
                <a:latin typeface="Arial Black" panose="020B0A04020102020204" pitchFamily="34" charset="0"/>
              </a:rPr>
              <a:t>«f) Deslocações para assistência de pessoas vulneráveis, </a:t>
            </a:r>
            <a:r>
              <a:rPr lang="pt-PT" sz="1800" dirty="0" smtClean="0">
                <a:latin typeface="Arial Black" panose="020B0A04020102020204" pitchFamily="34" charset="0"/>
              </a:rPr>
              <a:t>pessoas com </a:t>
            </a:r>
            <a:r>
              <a:rPr lang="pt-PT" sz="1800" dirty="0">
                <a:latin typeface="Arial Black" panose="020B0A04020102020204" pitchFamily="34" charset="0"/>
              </a:rPr>
              <a:t>deficiência, </a:t>
            </a:r>
            <a:r>
              <a:rPr lang="pt-PT" sz="1800" b="1" dirty="0">
                <a:solidFill>
                  <a:srgbClr val="FF99FF"/>
                </a:solidFill>
                <a:latin typeface="Arial Black" panose="020B0A04020102020204" pitchFamily="34" charset="0"/>
              </a:rPr>
              <a:t>filhos</a:t>
            </a:r>
            <a:r>
              <a:rPr lang="pt-PT" sz="1800" dirty="0">
                <a:latin typeface="Arial Black" panose="020B0A04020102020204" pitchFamily="34" charset="0"/>
              </a:rPr>
              <a:t>, progenitores, idosos ou </a:t>
            </a:r>
            <a:r>
              <a:rPr lang="pt-PT" sz="1800" b="1" dirty="0">
                <a:solidFill>
                  <a:srgbClr val="FF99FF"/>
                </a:solidFill>
                <a:latin typeface="Arial Black" panose="020B0A04020102020204" pitchFamily="34" charset="0"/>
              </a:rPr>
              <a:t>dependentes</a:t>
            </a:r>
            <a:r>
              <a:rPr lang="pt-PT" sz="1800" dirty="0">
                <a:latin typeface="Arial Black" panose="020B0A04020102020204" pitchFamily="34" charset="0"/>
              </a:rPr>
              <a:t>;</a:t>
            </a:r>
          </a:p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 smtClean="0">
                <a:latin typeface="Arial Black" panose="020B0A04020102020204" pitchFamily="34" charset="0"/>
              </a:rPr>
              <a:t>g</a:t>
            </a:r>
            <a:r>
              <a:rPr lang="pt-PT" sz="1800" dirty="0">
                <a:latin typeface="Arial Black" panose="020B0A04020102020204" pitchFamily="34" charset="0"/>
              </a:rPr>
              <a:t>) Deslocações para </a:t>
            </a:r>
            <a:r>
              <a:rPr lang="pt-PT" sz="1800" b="1" dirty="0">
                <a:solidFill>
                  <a:srgbClr val="FF99FF"/>
                </a:solidFill>
                <a:latin typeface="Arial Black" panose="020B0A04020102020204" pitchFamily="34" charset="0"/>
              </a:rPr>
              <a:t>acompanhamento de menores</a:t>
            </a:r>
            <a:r>
              <a:rPr lang="pt-PT" sz="1800" dirty="0">
                <a:latin typeface="Arial Black" panose="020B0A04020102020204" pitchFamily="34" charset="0"/>
              </a:rPr>
              <a:t>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 smtClean="0">
                <a:latin typeface="Arial Black" panose="020B0A04020102020204" pitchFamily="34" charset="0"/>
              </a:rPr>
              <a:t>	- </a:t>
            </a:r>
            <a:r>
              <a:rPr lang="pt-PT" sz="1800" dirty="0">
                <a:latin typeface="Arial Black" panose="020B0A04020102020204" pitchFamily="34" charset="0"/>
              </a:rPr>
              <a:t>em deslocações de curta duração, para efeitos de fruição de momentos ao ar livre;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>
                <a:latin typeface="Arial Black" panose="020B0A04020102020204" pitchFamily="34" charset="0"/>
              </a:rPr>
              <a:t>	- para frequência dos estabelecimentos escolares, ao abrigo do </a:t>
            </a:r>
            <a:r>
              <a:rPr lang="pt-PT" sz="1800" dirty="0" smtClean="0">
                <a:latin typeface="Arial Black" panose="020B0A04020102020204" pitchFamily="34" charset="0"/>
              </a:rPr>
              <a:t>n.º 1 </a:t>
            </a:r>
            <a:r>
              <a:rPr lang="pt-PT" sz="1800" dirty="0">
                <a:latin typeface="Arial Black" panose="020B0A04020102020204" pitchFamily="34" charset="0"/>
              </a:rPr>
              <a:t>do artigo 10.º do Decreto-Lei n.º 10-A/2020, de </a:t>
            </a:r>
            <a:r>
              <a:rPr lang="pt-PT" sz="1800" dirty="0" smtClean="0">
                <a:latin typeface="Arial Black" panose="020B0A04020102020204" pitchFamily="34" charset="0"/>
              </a:rPr>
              <a:t>13-03;</a:t>
            </a:r>
          </a:p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 smtClean="0">
                <a:latin typeface="Arial Black" panose="020B0A04020102020204" pitchFamily="34" charset="0"/>
              </a:rPr>
              <a:t>j</a:t>
            </a:r>
            <a:r>
              <a:rPr lang="pt-PT" sz="1800" dirty="0">
                <a:latin typeface="Arial Black" panose="020B0A04020102020204" pitchFamily="34" charset="0"/>
              </a:rPr>
              <a:t>) Deslocações por outras razões familiares imperativas, designadamente o </a:t>
            </a:r>
            <a:r>
              <a:rPr lang="pt-PT" sz="1800" b="1" dirty="0">
                <a:solidFill>
                  <a:srgbClr val="FF99FF"/>
                </a:solidFill>
                <a:latin typeface="Arial Black" panose="020B0A04020102020204" pitchFamily="34" charset="0"/>
              </a:rPr>
              <a:t>cumprimento de partilha de responsabilidades parentais</a:t>
            </a:r>
            <a:r>
              <a:rPr lang="pt-PT" sz="1800" dirty="0">
                <a:latin typeface="Arial Black" panose="020B0A04020102020204" pitchFamily="34" charset="0"/>
              </a:rPr>
              <a:t>, conforme determinada por acordo entre os </a:t>
            </a:r>
            <a:r>
              <a:rPr lang="pt-PT" sz="1800" dirty="0" smtClean="0">
                <a:latin typeface="Arial Black" panose="020B0A04020102020204" pitchFamily="34" charset="0"/>
              </a:rPr>
              <a:t>titulares</a:t>
            </a:r>
          </a:p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endParaRPr lang="pt-PT" sz="1700" dirty="0">
              <a:latin typeface="Arial Black" panose="020B0A04020102020204" pitchFamily="34" charset="0"/>
            </a:endParaRPr>
          </a:p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endParaRPr lang="pt-PT" sz="17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700" dirty="0" smtClean="0">
                <a:latin typeface="Arial Black" panose="020B0A04020102020204" pitchFamily="34" charset="0"/>
              </a:rPr>
              <a:t> </a:t>
            </a:r>
            <a:endParaRPr lang="pt-PT" sz="17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3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152128"/>
          </a:xfrm>
        </p:spPr>
        <p:txBody>
          <a:bodyPr>
            <a:normAutofit fontScale="90000"/>
          </a:bodyPr>
          <a:lstStyle/>
          <a:p>
            <a:r>
              <a:rPr lang="pt-PT" sz="2700" b="1" i="1" dirty="0">
                <a:solidFill>
                  <a:srgbClr val="00B0F0"/>
                </a:solidFill>
                <a:latin typeface="Arial Black" pitchFamily="34" charset="0"/>
              </a:rPr>
              <a:t>ESTADO DE CALAMIDADE: UM OLHAR SOBRE AS ALTERAÇÕES LEGISLATIVAS</a:t>
            </a:r>
            <a:br>
              <a:rPr lang="pt-PT" sz="2700" b="1" i="1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PT" sz="2400" b="1" i="1" dirty="0">
                <a:solidFill>
                  <a:srgbClr val="00B0F0"/>
                </a:solidFill>
                <a:latin typeface="Arial Black" pitchFamily="34" charset="0"/>
              </a:rPr>
              <a:t>- REGIME CONVIVIAL EM TEMPOS DE PANDEMIA -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6577" y="1700808"/>
            <a:ext cx="8568952" cy="49685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600" dirty="0">
                <a:latin typeface="Arial Black" panose="020B0A04020102020204" pitchFamily="34" charset="0"/>
              </a:rPr>
              <a:t>das mesmas ou pelo tribunal competente;» </a:t>
            </a:r>
            <a:endParaRPr lang="pt-PT" sz="1600" dirty="0" smtClean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PT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r>
              <a:rPr lang="pt-PT" sz="1600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r>
              <a:rPr lang="pt-PT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pt-PT" sz="1600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Decreto n.º 2-B/2020, de 02-04</a:t>
            </a:r>
            <a:r>
              <a:rPr lang="pt-PT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: O </a:t>
            </a:r>
            <a:r>
              <a:rPr lang="pt-PT" sz="16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art</a:t>
            </a:r>
            <a:r>
              <a:rPr lang="pt-PT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. 5.º impõe um dever geral de recolhimento domiciliário, </a:t>
            </a:r>
            <a:r>
              <a:rPr lang="pt-PT" sz="16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excepto</a:t>
            </a:r>
            <a:r>
              <a:rPr lang="pt-PT" sz="1600" dirty="0">
                <a:latin typeface="Arial Black" panose="020B0A04020102020204" pitchFamily="34" charset="0"/>
                <a:cs typeface="Times New Roman" panose="02020603050405020304" pitchFamily="18" charset="0"/>
              </a:rPr>
              <a:t> para: </a:t>
            </a: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600" dirty="0" smtClean="0">
                <a:latin typeface="Arial Black" panose="020B0A04020102020204" pitchFamily="34" charset="0"/>
              </a:rPr>
              <a:t>«f</a:t>
            </a:r>
            <a:r>
              <a:rPr lang="pt-PT" sz="1600" dirty="0">
                <a:latin typeface="Arial Black" panose="020B0A04020102020204" pitchFamily="34" charset="0"/>
              </a:rPr>
              <a:t>) Deslocações para assistência de pessoas vulneráveis, pessoas com deficiência, </a:t>
            </a:r>
            <a:r>
              <a:rPr lang="pt-PT" sz="1600" b="1" dirty="0">
                <a:solidFill>
                  <a:srgbClr val="FF99FF"/>
                </a:solidFill>
                <a:latin typeface="Arial Black" panose="020B0A04020102020204" pitchFamily="34" charset="0"/>
              </a:rPr>
              <a:t>filhos</a:t>
            </a:r>
            <a:r>
              <a:rPr lang="pt-PT" sz="1600" dirty="0">
                <a:latin typeface="Arial Black" panose="020B0A04020102020204" pitchFamily="34" charset="0"/>
              </a:rPr>
              <a:t>, progenitores, idosos ou </a:t>
            </a:r>
            <a:r>
              <a:rPr lang="pt-PT" sz="1600" b="1" dirty="0">
                <a:solidFill>
                  <a:srgbClr val="FF99FF"/>
                </a:solidFill>
                <a:latin typeface="Arial Black" panose="020B0A04020102020204" pitchFamily="34" charset="0"/>
              </a:rPr>
              <a:t>dependentes</a:t>
            </a:r>
            <a:r>
              <a:rPr lang="pt-PT" sz="1600" dirty="0">
                <a:latin typeface="Arial Black" panose="020B0A04020102020204" pitchFamily="34" charset="0"/>
              </a:rPr>
              <a:t>;</a:t>
            </a: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600" dirty="0" smtClean="0">
                <a:latin typeface="Arial Black" panose="020B0A04020102020204" pitchFamily="34" charset="0"/>
              </a:rPr>
              <a:t>g</a:t>
            </a:r>
            <a:r>
              <a:rPr lang="pt-PT" sz="1600" dirty="0">
                <a:latin typeface="Arial Black" panose="020B0A04020102020204" pitchFamily="34" charset="0"/>
              </a:rPr>
              <a:t>) Deslocações para </a:t>
            </a:r>
            <a:r>
              <a:rPr lang="pt-PT" sz="1600" b="1" dirty="0">
                <a:solidFill>
                  <a:srgbClr val="FF99FF"/>
                </a:solidFill>
                <a:latin typeface="Arial Black" panose="020B0A04020102020204" pitchFamily="34" charset="0"/>
              </a:rPr>
              <a:t>acompanhamento de menores</a:t>
            </a:r>
            <a:r>
              <a:rPr lang="pt-PT" sz="1600" dirty="0">
                <a:latin typeface="Arial Black" panose="020B0A04020102020204" pitchFamily="34" charset="0"/>
              </a:rPr>
              <a:t>: </a:t>
            </a:r>
            <a:endParaRPr lang="pt-PT" sz="1600" dirty="0" smtClean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600" dirty="0">
                <a:latin typeface="Arial Black" panose="020B0A04020102020204" pitchFamily="34" charset="0"/>
              </a:rPr>
              <a:t>	</a:t>
            </a:r>
            <a:r>
              <a:rPr lang="pt-PT" sz="1600" dirty="0" smtClean="0">
                <a:latin typeface="Arial Black" panose="020B0A04020102020204" pitchFamily="34" charset="0"/>
              </a:rPr>
              <a:t>- em </a:t>
            </a:r>
            <a:r>
              <a:rPr lang="pt-PT" sz="1600" dirty="0">
                <a:latin typeface="Arial Black" panose="020B0A04020102020204" pitchFamily="34" charset="0"/>
              </a:rPr>
              <a:t>deslocações de curta duração, para efeitos de fruição de momentos ao ar livre; </a:t>
            </a:r>
            <a:endParaRPr lang="pt-PT" sz="1600" dirty="0" smtClean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1600" dirty="0">
                <a:latin typeface="Arial Black" panose="020B0A04020102020204" pitchFamily="34" charset="0"/>
              </a:rPr>
              <a:t>	</a:t>
            </a:r>
            <a:r>
              <a:rPr lang="pt-PT" sz="1600" dirty="0" smtClean="0">
                <a:latin typeface="Arial Black" panose="020B0A04020102020204" pitchFamily="34" charset="0"/>
              </a:rPr>
              <a:t>- para </a:t>
            </a:r>
            <a:r>
              <a:rPr lang="pt-PT" sz="1600" dirty="0">
                <a:latin typeface="Arial Black" panose="020B0A04020102020204" pitchFamily="34" charset="0"/>
              </a:rPr>
              <a:t>frequência dos estabelecimentos escolares e creches, ao abrigo do n.º 1 do artigo 10.º </a:t>
            </a:r>
            <a:r>
              <a:rPr lang="pt-PT" sz="1600" dirty="0" smtClean="0">
                <a:latin typeface="Arial Black" panose="020B0A04020102020204" pitchFamily="34" charset="0"/>
              </a:rPr>
              <a:t>do Decreto-Lei </a:t>
            </a:r>
            <a:r>
              <a:rPr lang="pt-PT" sz="1600" dirty="0">
                <a:latin typeface="Arial Black" panose="020B0A04020102020204" pitchFamily="34" charset="0"/>
              </a:rPr>
              <a:t>n.º </a:t>
            </a:r>
            <a:r>
              <a:rPr lang="pt-PT" sz="1600" dirty="0" smtClean="0">
                <a:latin typeface="Arial Black" panose="020B0A04020102020204" pitchFamily="34" charset="0"/>
              </a:rPr>
              <a:t>10-A/2020</a:t>
            </a:r>
            <a:r>
              <a:rPr lang="pt-PT" sz="1600" dirty="0">
                <a:latin typeface="Arial Black" panose="020B0A04020102020204" pitchFamily="34" charset="0"/>
              </a:rPr>
              <a:t>, de 13 de </a:t>
            </a:r>
            <a:r>
              <a:rPr lang="pt-PT" sz="1600" dirty="0" smtClean="0">
                <a:latin typeface="Arial Black" panose="020B0A04020102020204" pitchFamily="34" charset="0"/>
              </a:rPr>
              <a:t>março, </a:t>
            </a:r>
            <a:r>
              <a:rPr lang="pt-PT" sz="1600" dirty="0">
                <a:latin typeface="Arial Black" panose="020B0A04020102020204" pitchFamily="34" charset="0"/>
              </a:rPr>
              <a:t>na sua redação atual</a:t>
            </a:r>
            <a:r>
              <a:rPr lang="pt-PT" sz="1600" dirty="0" smtClean="0">
                <a:latin typeface="Arial Black" panose="020B0A04020102020204" pitchFamily="34" charset="0"/>
              </a:rPr>
              <a:t>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PT" sz="17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t-PT" sz="1700" dirty="0"/>
          </a:p>
        </p:txBody>
      </p:sp>
    </p:spTree>
    <p:extLst>
      <p:ext uri="{BB962C8B-B14F-4D97-AF65-F5344CB8AC3E}">
        <p14:creationId xmlns:p14="http://schemas.microsoft.com/office/powerpoint/2010/main" val="2163823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6228" y="404664"/>
            <a:ext cx="8411543" cy="1368152"/>
          </a:xfrm>
        </p:spPr>
        <p:txBody>
          <a:bodyPr>
            <a:normAutofit fontScale="90000"/>
          </a:bodyPr>
          <a:lstStyle/>
          <a:p>
            <a:r>
              <a:rPr lang="pt-PT" sz="2900" b="1" i="1" dirty="0">
                <a:solidFill>
                  <a:srgbClr val="00B0F0"/>
                </a:solidFill>
                <a:latin typeface="Arial Black" panose="020B0A04020102020204" pitchFamily="34" charset="0"/>
              </a:rPr>
              <a:t>ESTADO DE CALAMIDADE: UM OLHAR SOBRE AS ALTERAÇÕES LEGISLATIVAS</a:t>
            </a:r>
            <a:r>
              <a:rPr lang="pt-PT" dirty="0"/>
              <a:t/>
            </a:r>
            <a:br>
              <a:rPr lang="pt-PT" dirty="0"/>
            </a:br>
            <a:r>
              <a:rPr lang="pt-PT" sz="2400" b="1" i="1" dirty="0">
                <a:solidFill>
                  <a:srgbClr val="00B0F0"/>
                </a:solidFill>
                <a:latin typeface="Arial Black" panose="020B0A04020102020204" pitchFamily="34" charset="0"/>
              </a:rPr>
              <a:t>- REGIME CONVIVIAL EM TEMPOS DE PANDEMIA -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33753" y="1916832"/>
            <a:ext cx="8411543" cy="4536504"/>
          </a:xfrm>
        </p:spPr>
        <p:txBody>
          <a:bodyPr>
            <a:noAutofit/>
          </a:bodyPr>
          <a:lstStyle/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>
                <a:latin typeface="Arial Black" panose="020B0A04020102020204" pitchFamily="34" charset="0"/>
              </a:rPr>
              <a:t>j) Deslocações por outras razões familiares imperativas, designadamente o </a:t>
            </a:r>
            <a:r>
              <a:rPr lang="pt-PT" sz="1800" b="1" dirty="0">
                <a:solidFill>
                  <a:srgbClr val="FF99FF"/>
                </a:solidFill>
                <a:latin typeface="Arial Black" panose="020B0A04020102020204" pitchFamily="34" charset="0"/>
              </a:rPr>
              <a:t>cumprimento de partilha de responsabilidades parentais</a:t>
            </a:r>
            <a:r>
              <a:rPr lang="pt-PT" sz="1800" dirty="0">
                <a:latin typeface="Arial Black" panose="020B0A04020102020204" pitchFamily="34" charset="0"/>
              </a:rPr>
              <a:t>, conforme determinada por acordo entre os titulares das mesmas ou pelo tribunal competente</a:t>
            </a:r>
            <a:r>
              <a:rPr lang="pt-PT" sz="1800" dirty="0" smtClean="0">
                <a:latin typeface="Arial Black" panose="020B0A04020102020204" pitchFamily="34" charset="0"/>
              </a:rPr>
              <a:t>;»</a:t>
            </a:r>
          </a:p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endParaRPr lang="pt-PT" sz="1800" dirty="0">
              <a:latin typeface="Arial Black" panose="020B0A04020102020204" pitchFamily="34" charset="0"/>
            </a:endParaRPr>
          </a:p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>
                <a:solidFill>
                  <a:srgbClr val="FF0000"/>
                </a:solidFill>
                <a:latin typeface="Arial Black" panose="020B0A04020102020204" pitchFamily="34" charset="0"/>
              </a:rPr>
              <a:t>5.</a:t>
            </a:r>
            <a:r>
              <a:rPr lang="pt-PT" sz="1800" dirty="0">
                <a:latin typeface="Arial Black" panose="020B0A04020102020204" pitchFamily="34" charset="0"/>
              </a:rPr>
              <a:t> </a:t>
            </a:r>
            <a:r>
              <a:rPr lang="pt-PT" sz="1800" u="sng" dirty="0" smtClean="0">
                <a:latin typeface="Arial Black" panose="020B0A04020102020204" pitchFamily="34" charset="0"/>
              </a:rPr>
              <a:t>Regime </a:t>
            </a:r>
            <a:r>
              <a:rPr lang="pt-PT" sz="1800" u="sng" dirty="0" err="1" smtClean="0">
                <a:latin typeface="Arial Black" panose="020B0A04020102020204" pitchFamily="34" charset="0"/>
              </a:rPr>
              <a:t>excepcional</a:t>
            </a:r>
            <a:r>
              <a:rPr lang="pt-PT" sz="1800" u="sng" dirty="0" smtClean="0">
                <a:latin typeface="Arial Black" panose="020B0A04020102020204" pitchFamily="34" charset="0"/>
              </a:rPr>
              <a:t> de Páscoa</a:t>
            </a:r>
            <a:r>
              <a:rPr lang="pt-PT" sz="1800" dirty="0" smtClean="0">
                <a:latin typeface="Arial Black" panose="020B0A04020102020204" pitchFamily="34" charset="0"/>
              </a:rPr>
              <a:t>: imposto pelo </a:t>
            </a:r>
            <a:r>
              <a:rPr lang="pt-PT" sz="1800" dirty="0" err="1" smtClean="0">
                <a:latin typeface="Arial Black" panose="020B0A04020102020204" pitchFamily="34" charset="0"/>
              </a:rPr>
              <a:t>art</a:t>
            </a:r>
            <a:r>
              <a:rPr lang="pt-PT" sz="1800" dirty="0" smtClean="0">
                <a:latin typeface="Arial Black" panose="020B0A04020102020204" pitchFamily="34" charset="0"/>
              </a:rPr>
              <a:t>. </a:t>
            </a:r>
            <a:r>
              <a:rPr lang="pt-PT" sz="1800" dirty="0">
                <a:latin typeface="Arial Black" panose="020B0A04020102020204" pitchFamily="34" charset="0"/>
              </a:rPr>
              <a:t>6.º, n.º 1, do Decreto n.º 2-B/2020, de </a:t>
            </a:r>
            <a:r>
              <a:rPr lang="pt-PT" sz="1800" dirty="0" smtClean="0">
                <a:latin typeface="Arial Black" panose="020B0A04020102020204" pitchFamily="34" charset="0"/>
              </a:rPr>
              <a:t>02-04, segundo o qual não foi possível circular </a:t>
            </a:r>
            <a:r>
              <a:rPr lang="pt-PT" sz="1800" dirty="0">
                <a:latin typeface="Arial Black" panose="020B0A04020102020204" pitchFamily="34" charset="0"/>
              </a:rPr>
              <a:t>para fora do concelho de residência habitual no período compreendido entre as 00:00h </a:t>
            </a:r>
            <a:r>
              <a:rPr lang="pt-PT" sz="1800" dirty="0" smtClean="0">
                <a:latin typeface="Arial Black" panose="020B0A04020102020204" pitchFamily="34" charset="0"/>
              </a:rPr>
              <a:t>de 09-04 e as </a:t>
            </a:r>
            <a:r>
              <a:rPr lang="pt-PT" sz="1800" dirty="0">
                <a:latin typeface="Arial Black" panose="020B0A04020102020204" pitchFamily="34" charset="0"/>
              </a:rPr>
              <a:t>24:00h </a:t>
            </a:r>
            <a:r>
              <a:rPr lang="pt-PT" sz="1800" dirty="0" smtClean="0">
                <a:latin typeface="Arial Black" panose="020B0A04020102020204" pitchFamily="34" charset="0"/>
              </a:rPr>
              <a:t>de 13-04, salvo </a:t>
            </a:r>
            <a:r>
              <a:rPr lang="pt-PT" sz="1800" dirty="0">
                <a:latin typeface="Arial Black" panose="020B0A04020102020204" pitchFamily="34" charset="0"/>
              </a:rPr>
              <a:t>por motivos de saúde ou por outros motivos de urgência </a:t>
            </a:r>
            <a:r>
              <a:rPr lang="pt-PT" sz="1800" dirty="0" smtClean="0">
                <a:latin typeface="Arial Black" panose="020B0A04020102020204" pitchFamily="34" charset="0"/>
              </a:rPr>
              <a:t>imperiosa.</a:t>
            </a:r>
            <a:endParaRPr lang="pt-PT" sz="1800" dirty="0">
              <a:latin typeface="Arial Black" panose="020B0A04020102020204" pitchFamily="34" charset="0"/>
            </a:endParaRPr>
          </a:p>
          <a:p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227074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t-PT" sz="2900" b="1" i="1" dirty="0">
                <a:solidFill>
                  <a:srgbClr val="00B0F0"/>
                </a:solidFill>
                <a:latin typeface="Arial Black" panose="020B0A04020102020204" pitchFamily="34" charset="0"/>
              </a:rPr>
              <a:t>ESTADO DE CALAMIDADE: UM OLHAR SOBRE AS ALTERAÇÕES LEGISLATIVAS</a:t>
            </a:r>
            <a:r>
              <a:rPr lang="pt-PT" dirty="0"/>
              <a:t/>
            </a:r>
            <a:br>
              <a:rPr lang="pt-PT" dirty="0"/>
            </a:br>
            <a:r>
              <a:rPr lang="pt-PT" sz="2400" b="1" i="1" dirty="0">
                <a:solidFill>
                  <a:srgbClr val="00B0F0"/>
                </a:solidFill>
                <a:latin typeface="Arial Black" panose="020B0A04020102020204" pitchFamily="34" charset="0"/>
              </a:rPr>
              <a:t>- REGIME CONVIVIAL EM TEMPOS DE PANDEMIA -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 fontScale="25000" lnSpcReduction="20000"/>
          </a:bodyPr>
          <a:lstStyle/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6.</a:t>
            </a:r>
            <a:r>
              <a:rPr lang="pt-PT" sz="72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pt-PT" sz="7200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Decreto n.º </a:t>
            </a:r>
            <a:r>
              <a:rPr lang="pt-PT" sz="7200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2-C/2020</a:t>
            </a:r>
            <a:r>
              <a:rPr lang="pt-PT" sz="7200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, de </a:t>
            </a:r>
            <a:r>
              <a:rPr lang="pt-PT" sz="7200" u="sng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17-04</a:t>
            </a:r>
            <a:r>
              <a:rPr lang="pt-PT" sz="7200" dirty="0">
                <a:latin typeface="Arial Black" panose="020B0A04020102020204" pitchFamily="34" charset="0"/>
                <a:cs typeface="Times New Roman" panose="02020603050405020304" pitchFamily="18" charset="0"/>
              </a:rPr>
              <a:t>: O </a:t>
            </a:r>
            <a:r>
              <a:rPr lang="pt-PT" sz="72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art</a:t>
            </a:r>
            <a:r>
              <a:rPr lang="pt-PT" sz="7200" dirty="0">
                <a:latin typeface="Arial Black" panose="020B0A04020102020204" pitchFamily="34" charset="0"/>
                <a:cs typeface="Times New Roman" panose="02020603050405020304" pitchFamily="18" charset="0"/>
              </a:rPr>
              <a:t>. 5.º impõe um dever geral de recolhimento domiciliário, </a:t>
            </a:r>
            <a:r>
              <a:rPr lang="pt-PT" sz="7200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excepto</a:t>
            </a:r>
            <a:r>
              <a:rPr lang="pt-PT" sz="7200" dirty="0">
                <a:latin typeface="Arial Black" panose="020B0A04020102020204" pitchFamily="34" charset="0"/>
                <a:cs typeface="Times New Roman" panose="02020603050405020304" pitchFamily="18" charset="0"/>
              </a:rPr>
              <a:t> para: </a:t>
            </a: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7200" dirty="0">
                <a:latin typeface="Arial Black" panose="020B0A04020102020204" pitchFamily="34" charset="0"/>
              </a:rPr>
              <a:t>«f) Deslocações para assistência de pessoas vulneráveis, pessoas com deficiência, </a:t>
            </a:r>
            <a:r>
              <a:rPr lang="pt-PT" sz="7200" b="1" dirty="0">
                <a:solidFill>
                  <a:srgbClr val="FF99FF"/>
                </a:solidFill>
                <a:latin typeface="Arial Black" panose="020B0A04020102020204" pitchFamily="34" charset="0"/>
              </a:rPr>
              <a:t>filhos</a:t>
            </a:r>
            <a:r>
              <a:rPr lang="pt-PT" sz="7200" dirty="0">
                <a:latin typeface="Arial Black" panose="020B0A04020102020204" pitchFamily="34" charset="0"/>
              </a:rPr>
              <a:t>, progenitores, idosos ou </a:t>
            </a:r>
            <a:r>
              <a:rPr lang="pt-PT" sz="7200" b="1" dirty="0">
                <a:solidFill>
                  <a:srgbClr val="FF99FF"/>
                </a:solidFill>
                <a:latin typeface="Arial Black" panose="020B0A04020102020204" pitchFamily="34" charset="0"/>
              </a:rPr>
              <a:t>dependentes</a:t>
            </a:r>
            <a:r>
              <a:rPr lang="pt-PT" sz="7200" dirty="0">
                <a:latin typeface="Arial Black" panose="020B0A04020102020204" pitchFamily="34" charset="0"/>
              </a:rPr>
              <a:t>; </a:t>
            </a:r>
            <a:endParaRPr lang="pt-PT" sz="7200" dirty="0" smtClean="0">
              <a:latin typeface="Arial Black" panose="020B0A04020102020204" pitchFamily="34" charset="0"/>
            </a:endParaRPr>
          </a:p>
          <a:p>
            <a:pPr marL="0" indent="446088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7200" dirty="0" smtClean="0">
                <a:latin typeface="Arial Black" panose="020B0A04020102020204" pitchFamily="34" charset="0"/>
              </a:rPr>
              <a:t>g</a:t>
            </a:r>
            <a:r>
              <a:rPr lang="pt-PT" sz="7200" dirty="0">
                <a:latin typeface="Arial Black" panose="020B0A04020102020204" pitchFamily="34" charset="0"/>
              </a:rPr>
              <a:t>) Deslocações para </a:t>
            </a:r>
            <a:r>
              <a:rPr lang="pt-PT" sz="7200" b="1" dirty="0">
                <a:solidFill>
                  <a:srgbClr val="FF99FF"/>
                </a:solidFill>
                <a:latin typeface="Arial Black" panose="020B0A04020102020204" pitchFamily="34" charset="0"/>
              </a:rPr>
              <a:t>acompanhamento de menores</a:t>
            </a:r>
            <a:r>
              <a:rPr lang="pt-PT" sz="7200" dirty="0" smtClean="0">
                <a:latin typeface="Arial Black" panose="020B0A04020102020204" pitchFamily="34" charset="0"/>
              </a:rPr>
              <a:t>: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7200" dirty="0" smtClean="0">
                <a:latin typeface="Arial Black" panose="020B0A04020102020204" pitchFamily="34" charset="0"/>
              </a:rPr>
              <a:t>	- em </a:t>
            </a:r>
            <a:r>
              <a:rPr lang="pt-PT" sz="7200" dirty="0">
                <a:latin typeface="Arial Black" panose="020B0A04020102020204" pitchFamily="34" charset="0"/>
              </a:rPr>
              <a:t>deslocações de curta duração, para efeitos de fruição de momentos ao ar livre; </a:t>
            </a:r>
            <a:endParaRPr lang="pt-PT" sz="7200" dirty="0" smtClean="0">
              <a:latin typeface="Arial Black" panose="020B0A04020102020204" pitchFamily="34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PT" sz="7200" dirty="0" smtClean="0">
                <a:latin typeface="Arial Black" panose="020B0A04020102020204" pitchFamily="34" charset="0"/>
              </a:rPr>
              <a:t>	- para </a:t>
            </a:r>
            <a:r>
              <a:rPr lang="pt-PT" sz="7200" dirty="0">
                <a:latin typeface="Arial Black" panose="020B0A04020102020204" pitchFamily="34" charset="0"/>
              </a:rPr>
              <a:t>frequência dos estabelecimentos escolares e creches, ao abrigo do n.º 1 do artigo 10.º do </a:t>
            </a:r>
            <a:r>
              <a:rPr lang="pt-PT" sz="7200" dirty="0" smtClean="0">
                <a:latin typeface="Arial Black" panose="020B0A04020102020204" pitchFamily="34" charset="0"/>
              </a:rPr>
              <a:t>Decreto-Lei </a:t>
            </a:r>
            <a:r>
              <a:rPr lang="pt-PT" sz="7200" dirty="0">
                <a:latin typeface="Arial Black" panose="020B0A04020102020204" pitchFamily="34" charset="0"/>
              </a:rPr>
              <a:t>n.º </a:t>
            </a:r>
            <a:r>
              <a:rPr lang="pt-PT" sz="7200" dirty="0" smtClean="0">
                <a:latin typeface="Arial Black" panose="020B0A04020102020204" pitchFamily="34" charset="0"/>
              </a:rPr>
              <a:t>10-A/2020</a:t>
            </a:r>
            <a:r>
              <a:rPr lang="pt-PT" sz="7200" dirty="0">
                <a:latin typeface="Arial Black" panose="020B0A04020102020204" pitchFamily="34" charset="0"/>
              </a:rPr>
              <a:t>, de 13 </a:t>
            </a:r>
            <a:r>
              <a:rPr lang="pt-PT" sz="7200" dirty="0" smtClean="0">
                <a:latin typeface="Arial Black" panose="020B0A04020102020204" pitchFamily="34" charset="0"/>
              </a:rPr>
              <a:t>de março, na sua redação atual;</a:t>
            </a:r>
            <a:endParaRPr lang="pt-PT" sz="7200" dirty="0">
              <a:latin typeface="Arial Black" panose="020B0A04020102020204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6308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282154"/>
          </a:xfrm>
        </p:spPr>
        <p:txBody>
          <a:bodyPr>
            <a:normAutofit fontScale="90000"/>
          </a:bodyPr>
          <a:lstStyle/>
          <a:p>
            <a:r>
              <a:rPr lang="pt-PT" sz="2900" b="1" i="1" dirty="0">
                <a:solidFill>
                  <a:srgbClr val="00B0F0"/>
                </a:solidFill>
                <a:latin typeface="Arial Black" panose="020B0A04020102020204" pitchFamily="34" charset="0"/>
              </a:rPr>
              <a:t>ESTADO DE CALAMIDADE: UM OLHAR SOBRE AS ALTERAÇÕES LEGISLATIVAS</a:t>
            </a:r>
            <a:r>
              <a:rPr lang="pt-PT" sz="2900" dirty="0">
                <a:latin typeface="Arial Black" panose="020B0A04020102020204" pitchFamily="34" charset="0"/>
              </a:rPr>
              <a:t/>
            </a:r>
            <a:br>
              <a:rPr lang="pt-PT" sz="2900" dirty="0">
                <a:latin typeface="Arial Black" panose="020B0A04020102020204" pitchFamily="34" charset="0"/>
              </a:rPr>
            </a:br>
            <a:r>
              <a:rPr lang="pt-PT" sz="2400" b="1" i="1" dirty="0">
                <a:solidFill>
                  <a:srgbClr val="00B0F0"/>
                </a:solidFill>
                <a:latin typeface="Arial Black" panose="020B0A04020102020204" pitchFamily="34" charset="0"/>
              </a:rPr>
              <a:t>- REGIME CONVIVIAL EM TEMPOS DE PANDEMIA -</a:t>
            </a:r>
            <a:endParaRPr lang="pt-PT" sz="2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 smtClean="0">
                <a:latin typeface="Arial Black" panose="020B0A04020102020204" pitchFamily="34" charset="0"/>
              </a:rPr>
              <a:t>j</a:t>
            </a:r>
            <a:r>
              <a:rPr lang="pt-PT" sz="1800" dirty="0">
                <a:latin typeface="Arial Black" panose="020B0A04020102020204" pitchFamily="34" charset="0"/>
              </a:rPr>
              <a:t>) Deslocações por outras razões familiares imperativas, designadamente o </a:t>
            </a:r>
            <a:r>
              <a:rPr lang="pt-PT" sz="1800" b="1" dirty="0">
                <a:solidFill>
                  <a:srgbClr val="FF99FF"/>
                </a:solidFill>
                <a:latin typeface="Arial Black" panose="020B0A04020102020204" pitchFamily="34" charset="0"/>
              </a:rPr>
              <a:t>cumprimento de partilha de responsabilidades parentais</a:t>
            </a:r>
            <a:r>
              <a:rPr lang="pt-PT" sz="1800" dirty="0">
                <a:latin typeface="Arial Black" panose="020B0A04020102020204" pitchFamily="34" charset="0"/>
              </a:rPr>
              <a:t>, conforme determinada por acordo entre os titulares das mesmas ou pelo tribunal competente</a:t>
            </a:r>
            <a:r>
              <a:rPr lang="pt-PT" sz="1800" dirty="0" smtClean="0">
                <a:latin typeface="Arial Black" panose="020B0A04020102020204" pitchFamily="34" charset="0"/>
              </a:rPr>
              <a:t>;»</a:t>
            </a:r>
            <a:endParaRPr lang="pt-PT" sz="1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5" y="4005064"/>
            <a:ext cx="356589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3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7200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PT" sz="2300" b="1" i="1" dirty="0" smtClean="0">
                <a:solidFill>
                  <a:srgbClr val="00B0F0"/>
                </a:solidFill>
                <a:latin typeface="Arial Black" pitchFamily="34" charset="0"/>
              </a:rPr>
              <a:t>- REGIME </a:t>
            </a:r>
            <a:r>
              <a:rPr lang="pt-PT" sz="2300" b="1" i="1" dirty="0">
                <a:solidFill>
                  <a:srgbClr val="00B0F0"/>
                </a:solidFill>
                <a:latin typeface="Arial Black" pitchFamily="34" charset="0"/>
              </a:rPr>
              <a:t>CONVIVIAL EM TEMPOS DE PANDEMIA -</a:t>
            </a:r>
            <a:endParaRPr lang="pt-PT" sz="23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256584"/>
          </a:xfrm>
        </p:spPr>
        <p:txBody>
          <a:bodyPr>
            <a:normAutofit/>
          </a:bodyPr>
          <a:lstStyle/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800" dirty="0" smtClean="0">
                <a:latin typeface="Arial Black" panose="020B0A04020102020204" pitchFamily="34" charset="0"/>
              </a:rPr>
              <a:t>Como conciliar a suspensão das </a:t>
            </a:r>
            <a:r>
              <a:rPr lang="pt-PT" sz="1800" dirty="0" err="1" smtClean="0">
                <a:latin typeface="Arial Black" panose="020B0A04020102020204" pitchFamily="34" charset="0"/>
              </a:rPr>
              <a:t>actividades</a:t>
            </a:r>
            <a:r>
              <a:rPr lang="pt-PT" sz="1800" dirty="0" smtClean="0">
                <a:latin typeface="Arial Black" panose="020B0A04020102020204" pitchFamily="34" charset="0"/>
              </a:rPr>
              <a:t> </a:t>
            </a:r>
            <a:r>
              <a:rPr lang="pt-PT" sz="1800" dirty="0" err="1" smtClean="0">
                <a:latin typeface="Arial Black" panose="020B0A04020102020204" pitchFamily="34" charset="0"/>
              </a:rPr>
              <a:t>lectivas</a:t>
            </a:r>
            <a:r>
              <a:rPr lang="pt-PT" sz="1800" dirty="0" smtClean="0">
                <a:latin typeface="Arial Black" panose="020B0A04020102020204" pitchFamily="34" charset="0"/>
              </a:rPr>
              <a:t> e não </a:t>
            </a:r>
            <a:r>
              <a:rPr lang="pt-PT" sz="1800" dirty="0" err="1" smtClean="0">
                <a:latin typeface="Arial Black" panose="020B0A04020102020204" pitchFamily="34" charset="0"/>
              </a:rPr>
              <a:t>lectivas</a:t>
            </a:r>
            <a:r>
              <a:rPr lang="pt-PT" sz="1800" dirty="0" smtClean="0">
                <a:latin typeface="Arial Black" panose="020B0A04020102020204" pitchFamily="34" charset="0"/>
              </a:rPr>
              <a:t> presenciais, após 16-03 (</a:t>
            </a:r>
            <a:r>
              <a:rPr lang="pt-PT" sz="1800" dirty="0" err="1" smtClean="0">
                <a:latin typeface="Arial Black" panose="020B0A04020102020204" pitchFamily="34" charset="0"/>
              </a:rPr>
              <a:t>art</a:t>
            </a:r>
            <a:r>
              <a:rPr lang="pt-PT" sz="1800" dirty="0" smtClean="0">
                <a:latin typeface="Arial Black" panose="020B0A04020102020204" pitchFamily="34" charset="0"/>
              </a:rPr>
              <a:t>. 9.º do Decreto-Lei </a:t>
            </a:r>
            <a:r>
              <a:rPr lang="pt-PT" sz="1800" dirty="0">
                <a:latin typeface="Arial Black" panose="020B0A04020102020204" pitchFamily="34" charset="0"/>
              </a:rPr>
              <a:t>n.º 10-A/2020, de </a:t>
            </a:r>
            <a:r>
              <a:rPr lang="pt-PT" sz="1800" dirty="0" smtClean="0">
                <a:latin typeface="Arial Black" panose="020B0A04020102020204" pitchFamily="34" charset="0"/>
              </a:rPr>
              <a:t>13-03), a assistência a filhos em isolamento </a:t>
            </a:r>
            <a:r>
              <a:rPr lang="pt-PT" sz="1800" dirty="0" err="1" smtClean="0">
                <a:latin typeface="Arial Black" panose="020B0A04020102020204" pitchFamily="34" charset="0"/>
              </a:rPr>
              <a:t>profiláctico</a:t>
            </a:r>
            <a:r>
              <a:rPr lang="pt-PT" sz="1800" dirty="0" smtClean="0">
                <a:latin typeface="Arial Black" panose="020B0A04020102020204" pitchFamily="34" charset="0"/>
              </a:rPr>
              <a:t>, as restrições à mobilidade populacional, a obrigação generalizada de teletrabalho, e o dever de recolhimento domiciliário, com o princípio da igualdade na gestão parental, na vertente da repartição igualitária dos tempos conviviais?</a:t>
            </a:r>
          </a:p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1700" dirty="0">
                <a:latin typeface="Arial Black" panose="020B0A04020102020204" pitchFamily="34" charset="0"/>
              </a:rPr>
              <a:t>	</a:t>
            </a:r>
            <a:r>
              <a:rPr lang="pt-PT" sz="1700" dirty="0" smtClean="0">
                <a:latin typeface="Arial Black" panose="020B0A04020102020204" pitchFamily="34" charset="0"/>
              </a:rPr>
              <a:t>		</a:t>
            </a:r>
          </a:p>
          <a:p>
            <a:pPr marL="0" indent="446088" algn="just">
              <a:lnSpc>
                <a:spcPct val="150000"/>
              </a:lnSpc>
              <a:spcBef>
                <a:spcPts val="0"/>
              </a:spcBef>
              <a:buNone/>
            </a:pPr>
            <a:endParaRPr lang="pt-PT" sz="1700" dirty="0">
              <a:latin typeface="Arial Black" panose="020B0A040201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221088"/>
            <a:ext cx="2664296" cy="20882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1" t="1898" r="854" b="55856"/>
          <a:stretch/>
        </p:blipFill>
        <p:spPr>
          <a:xfrm>
            <a:off x="4644008" y="4725144"/>
            <a:ext cx="295232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163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1662</Words>
  <Application>Microsoft Office PowerPoint</Application>
  <PresentationFormat>Apresentação no Ecrã (4:3)</PresentationFormat>
  <Paragraphs>143</Paragraphs>
  <Slides>20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Tema do Office</vt:lpstr>
      <vt:lpstr>ESTADO DE CALAMIDADE: UM OLHAR SOBRE AS ALTERAÇÕES LEGISLATIVAS - REGIME CONVIVIAL EM TEMPOS DE PANDEMIA -</vt:lpstr>
      <vt:lpstr>ESTADO DE CALAMIDADE: UM OLHAR SOBRE AS ALTERAÇÕES LEGISLATIVAS - REGIME CONVIVIAL EM TEMPOS DE PANDEMIA -</vt:lpstr>
      <vt:lpstr>ESTADO DE CALAMIDADE: UM OLHAR SOBRE AS ALTERAÇÕES LEGISLATIVAS - REGIME CONVIVIAL EM TEMPOS DE PANDEMIA -</vt:lpstr>
      <vt:lpstr>ESTADO DE CALAMIDADE: UM OLHAR SOBRE AS ALTERAÇÕES LEGISLATIVAS - REGIME CONVIVIAL EM TEMPOS DE PANDEMIA -</vt:lpstr>
      <vt:lpstr>ESTADO DE CALAMIDADE: UM OLHAR SOBRE AS ALTERAÇÕES LEGISLATIVAS - REGIME CONVIVIAL EM TEMPOS DE PANDEMIA -</vt:lpstr>
      <vt:lpstr>ESTADO DE CALAMIDADE: UM OLHAR SOBRE AS ALTERAÇÕES LEGISLATIVAS - REGIME CONVIVIAL EM TEMPOS DE PANDEMIA -</vt:lpstr>
      <vt:lpstr>ESTADO DE CALAMIDADE: UM OLHAR SOBRE AS ALTERAÇÕES LEGISLATIVAS - REGIME CONVIVIAL EM TEMPOS DE PANDEMIA -</vt:lpstr>
      <vt:lpstr>ESTADO DE CALAMIDADE: UM OLHAR SOBRE AS ALTERAÇÕES LEGISLATIVAS - REGIME CONVIVIAL EM TEMPOS DE PANDEMIA -</vt:lpstr>
      <vt:lpstr>- REGIME CONVIVIAL EM TEMPOS DE PANDEMIA -</vt:lpstr>
      <vt:lpstr>- REGIME CONVIVIAL EM TEMPOS DE PANDEMIA -</vt:lpstr>
      <vt:lpstr>- REGIME CONVIVIAL EM TEMPOS DE PANDEMIA -</vt:lpstr>
      <vt:lpstr>- REGIME CONVIVIAL EM TEMPOS DE PANDEMIA -</vt:lpstr>
      <vt:lpstr>- REGIME CONVIVIAL EM TEMPOS DE PANDEMIA -</vt:lpstr>
      <vt:lpstr>- REGIME CONVIVIAL EM TEMPOS DE PANDEMIA -</vt:lpstr>
      <vt:lpstr>- REGIME CONVIVIAL EM TEMPOS DE PANDEMIA -</vt:lpstr>
      <vt:lpstr>- REGIME CONVIVIAL EM TEMPOS DE PANDEMIA -</vt:lpstr>
      <vt:lpstr>- REGIME CONVIVIAL EM TEMPOS DE PANDEMIA -</vt:lpstr>
      <vt:lpstr>- REGIME CONVIVIAL EM TEMPOS DE PANDEMIA -</vt:lpstr>
      <vt:lpstr>- REGIME CONVIVIAL EM TEMPOS DE PANDEMIA -</vt:lpstr>
      <vt:lpstr>ESTADO DE CALAMIDADE: UM OLHAR SOBRE AS ALTERAÇÕES LEGISLATIVAS - REGIME CONVIVIAL EM TEMPOS DE PANDEMIA -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RESPONSABILIDADES PARENTAIS</dc:title>
  <dc:creator>Toshiba</dc:creator>
  <cp:lastModifiedBy>Luís Caldas</cp:lastModifiedBy>
  <cp:revision>1225</cp:revision>
  <dcterms:created xsi:type="dcterms:W3CDTF">2018-10-20T08:50:06Z</dcterms:created>
  <dcterms:modified xsi:type="dcterms:W3CDTF">2020-05-07T15:34:34Z</dcterms:modified>
</cp:coreProperties>
</file>